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Lst>
  <p:sldSz cx="18288000" cy="10287000"/>
  <p:notesSz cx="6858000" cy="9144000"/>
  <p:embeddedFontLst>
    <p:embeddedFont>
      <p:font typeface="Canva Sans" panose="020B0604020202020204" charset="0"/>
      <p:regular r:id="rId74"/>
    </p:embeddedFont>
    <p:embeddedFont>
      <p:font typeface="Canva Sans Bold" panose="020B0604020202020204" charset="0"/>
      <p:regular r:id="rId75"/>
    </p:embeddedFont>
    <p:embeddedFont>
      <p:font typeface="Canva Sans Bold Italics" panose="020B0604020202020204" charset="0"/>
      <p:regular r:id="rId76"/>
    </p:embeddedFont>
    <p:embeddedFont>
      <p:font typeface="Canva Sans Italics" panose="020B0604020202020204" charset="0"/>
      <p:regular r:id="rId77"/>
    </p:embeddedFont>
    <p:embeddedFont>
      <p:font typeface="Poppins" panose="00000500000000000000" pitchFamily="2" charset="0"/>
      <p:regular r:id="rId78"/>
    </p:embeddedFont>
    <p:embeddedFont>
      <p:font typeface="Poppins Bold" panose="020B0604020202020204" charset="0"/>
      <p:regular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724" y="1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5.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355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9690916" y="-4375722"/>
            <a:ext cx="13131091" cy="13131091"/>
          </a:xfrm>
          <a:custGeom>
            <a:avLst/>
            <a:gdLst/>
            <a:ahLst/>
            <a:cxnLst/>
            <a:rect l="l" t="t" r="r" b="b"/>
            <a:pathLst>
              <a:path w="13131091" h="13131091">
                <a:moveTo>
                  <a:pt x="0" y="0"/>
                </a:moveTo>
                <a:lnTo>
                  <a:pt x="13131090" y="0"/>
                </a:lnTo>
                <a:lnTo>
                  <a:pt x="13131090" y="13131090"/>
                </a:lnTo>
                <a:lnTo>
                  <a:pt x="0" y="13131090"/>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2493035" y="-4375722"/>
            <a:ext cx="12102391" cy="121023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43498" y="-2726185"/>
            <a:ext cx="8803317" cy="88033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6253437" y="8252437"/>
            <a:ext cx="1005863" cy="1005863"/>
          </a:xfrm>
          <a:custGeom>
            <a:avLst/>
            <a:gdLst/>
            <a:ahLst/>
            <a:cxnLst/>
            <a:rect l="l" t="t" r="r" b="b"/>
            <a:pathLst>
              <a:path w="1005863" h="1005863">
                <a:moveTo>
                  <a:pt x="0" y="0"/>
                </a:moveTo>
                <a:lnTo>
                  <a:pt x="1005863" y="0"/>
                </a:lnTo>
                <a:lnTo>
                  <a:pt x="1005863" y="1005863"/>
                </a:lnTo>
                <a:lnTo>
                  <a:pt x="0" y="10058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0" name="Group 10"/>
          <p:cNvGrpSpPr/>
          <p:nvPr/>
        </p:nvGrpSpPr>
        <p:grpSpPr>
          <a:xfrm>
            <a:off x="1441285" y="8174343"/>
            <a:ext cx="8168071" cy="5432955"/>
            <a:chOff x="0" y="0"/>
            <a:chExt cx="2151262" cy="1430902"/>
          </a:xfrm>
        </p:grpSpPr>
        <p:sp>
          <p:nvSpPr>
            <p:cNvPr id="11" name="Freeform 11"/>
            <p:cNvSpPr/>
            <p:nvPr/>
          </p:nvSpPr>
          <p:spPr>
            <a:xfrm>
              <a:off x="0" y="0"/>
              <a:ext cx="2151262" cy="1430902"/>
            </a:xfrm>
            <a:custGeom>
              <a:avLst/>
              <a:gdLst/>
              <a:ahLst/>
              <a:cxnLst/>
              <a:rect l="l" t="t" r="r" b="b"/>
              <a:pathLst>
                <a:path w="2151262" h="1430902">
                  <a:moveTo>
                    <a:pt x="29383" y="0"/>
                  </a:moveTo>
                  <a:lnTo>
                    <a:pt x="2121879" y="0"/>
                  </a:lnTo>
                  <a:cubicBezTo>
                    <a:pt x="2129672" y="0"/>
                    <a:pt x="2137145" y="3096"/>
                    <a:pt x="2142655" y="8606"/>
                  </a:cubicBezTo>
                  <a:cubicBezTo>
                    <a:pt x="2148166" y="14116"/>
                    <a:pt x="2151262" y="21590"/>
                    <a:pt x="2151262" y="29383"/>
                  </a:cubicBezTo>
                  <a:lnTo>
                    <a:pt x="2151262" y="1401519"/>
                  </a:lnTo>
                  <a:cubicBezTo>
                    <a:pt x="2151262" y="1417747"/>
                    <a:pt x="2138107" y="1430902"/>
                    <a:pt x="2121879" y="1430902"/>
                  </a:cubicBezTo>
                  <a:lnTo>
                    <a:pt x="29383" y="1430902"/>
                  </a:lnTo>
                  <a:cubicBezTo>
                    <a:pt x="21590" y="1430902"/>
                    <a:pt x="14116" y="1427806"/>
                    <a:pt x="8606" y="1422296"/>
                  </a:cubicBezTo>
                  <a:cubicBezTo>
                    <a:pt x="3096" y="1416785"/>
                    <a:pt x="0" y="1409312"/>
                    <a:pt x="0" y="1401519"/>
                  </a:cubicBezTo>
                  <a:lnTo>
                    <a:pt x="0" y="29383"/>
                  </a:lnTo>
                  <a:cubicBezTo>
                    <a:pt x="0" y="13155"/>
                    <a:pt x="13155" y="0"/>
                    <a:pt x="29383" y="0"/>
                  </a:cubicBezTo>
                  <a:close/>
                </a:path>
              </a:pathLst>
            </a:custGeom>
            <a:solidFill>
              <a:srgbClr val="000C74"/>
            </a:solidFill>
          </p:spPr>
          <p:txBody>
            <a:bodyPr/>
            <a:lstStyle/>
            <a:p>
              <a:endParaRPr lang="vi-VN"/>
            </a:p>
          </p:txBody>
        </p:sp>
        <p:sp>
          <p:nvSpPr>
            <p:cNvPr id="12" name="TextBox 12"/>
            <p:cNvSpPr txBox="1"/>
            <p:nvPr/>
          </p:nvSpPr>
          <p:spPr>
            <a:xfrm>
              <a:off x="0" y="-38100"/>
              <a:ext cx="2151262" cy="1469002"/>
            </a:xfrm>
            <a:prstGeom prst="rect">
              <a:avLst/>
            </a:prstGeom>
          </p:spPr>
          <p:txBody>
            <a:bodyPr lIns="50800" tIns="50800" rIns="50800" bIns="50800" rtlCol="0" anchor="ctr"/>
            <a:lstStyle/>
            <a:p>
              <a:pPr algn="ctr">
                <a:lnSpc>
                  <a:spcPts val="2659"/>
                </a:lnSpc>
              </a:pPr>
              <a:r>
                <a:rPr lang="en-US" sz="1899">
                  <a:solidFill>
                    <a:srgbClr val="081269"/>
                  </a:solidFill>
                  <a:latin typeface="Canva Sans"/>
                  <a:ea typeface="Canva Sans"/>
                  <a:cs typeface="Canva Sans"/>
                  <a:sym typeface="Canva Sans"/>
                </a:rPr>
                <a:t>V</a:t>
              </a:r>
            </a:p>
          </p:txBody>
        </p:sp>
      </p:grpSp>
      <p:sp>
        <p:nvSpPr>
          <p:cNvPr id="13" name="TextBox 13"/>
          <p:cNvSpPr txBox="1"/>
          <p:nvPr/>
        </p:nvSpPr>
        <p:spPr>
          <a:xfrm>
            <a:off x="1441285" y="1782207"/>
            <a:ext cx="12265511" cy="4219276"/>
          </a:xfrm>
          <a:prstGeom prst="rect">
            <a:avLst/>
          </a:prstGeom>
        </p:spPr>
        <p:txBody>
          <a:bodyPr lIns="0" tIns="0" rIns="0" bIns="0" rtlCol="0" anchor="t">
            <a:spAutoFit/>
          </a:bodyPr>
          <a:lstStyle/>
          <a:p>
            <a:pPr algn="l">
              <a:lnSpc>
                <a:spcPts val="16551"/>
              </a:lnSpc>
            </a:pPr>
            <a:r>
              <a:rPr lang="en-US" sz="11822" b="1">
                <a:solidFill>
                  <a:srgbClr val="081269"/>
                </a:solidFill>
                <a:latin typeface="Poppins Bold"/>
                <a:ea typeface="Poppins Bold"/>
                <a:cs typeface="Poppins Bold"/>
                <a:sym typeface="Poppins Bold"/>
              </a:rPr>
              <a:t>Student Smart Printing Service </a:t>
            </a:r>
          </a:p>
        </p:txBody>
      </p:sp>
      <p:sp>
        <p:nvSpPr>
          <p:cNvPr id="14" name="TextBox 14"/>
          <p:cNvSpPr txBox="1"/>
          <p:nvPr/>
        </p:nvSpPr>
        <p:spPr>
          <a:xfrm>
            <a:off x="1441285" y="6419727"/>
            <a:ext cx="7621155" cy="445952"/>
          </a:xfrm>
          <a:prstGeom prst="rect">
            <a:avLst/>
          </a:prstGeom>
        </p:spPr>
        <p:txBody>
          <a:bodyPr lIns="0" tIns="0" rIns="0" bIns="0" rtlCol="0" anchor="t">
            <a:spAutoFit/>
          </a:bodyPr>
          <a:lstStyle/>
          <a:p>
            <a:pPr algn="just">
              <a:lnSpc>
                <a:spcPts val="3488"/>
              </a:lnSpc>
            </a:pPr>
            <a:r>
              <a:rPr lang="en-US" sz="2491">
                <a:solidFill>
                  <a:srgbClr val="081269"/>
                </a:solidFill>
                <a:latin typeface="Poppins"/>
                <a:ea typeface="Poppins"/>
                <a:cs typeface="Poppins"/>
                <a:sym typeface="Poppins"/>
              </a:rPr>
              <a:t>CÔNG NGHỆ PHẦN MỀM (CO3001) </a:t>
            </a:r>
          </a:p>
        </p:txBody>
      </p:sp>
      <p:grpSp>
        <p:nvGrpSpPr>
          <p:cNvPr id="15" name="Group 15"/>
          <p:cNvGrpSpPr/>
          <p:nvPr/>
        </p:nvGrpSpPr>
        <p:grpSpPr>
          <a:xfrm>
            <a:off x="-440834" y="679099"/>
            <a:ext cx="4385302" cy="775403"/>
            <a:chOff x="0" y="0"/>
            <a:chExt cx="1200079" cy="212196"/>
          </a:xfrm>
        </p:grpSpPr>
        <p:sp>
          <p:nvSpPr>
            <p:cNvPr id="16" name="Freeform 16"/>
            <p:cNvSpPr/>
            <p:nvPr/>
          </p:nvSpPr>
          <p:spPr>
            <a:xfrm>
              <a:off x="0" y="0"/>
              <a:ext cx="1200079" cy="212196"/>
            </a:xfrm>
            <a:custGeom>
              <a:avLst/>
              <a:gdLst/>
              <a:ahLst/>
              <a:cxnLst/>
              <a:rect l="l" t="t" r="r" b="b"/>
              <a:pathLst>
                <a:path w="1200079" h="212196">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000C74"/>
            </a:solidFill>
          </p:spPr>
          <p:txBody>
            <a:bodyPr/>
            <a:lstStyle/>
            <a:p>
              <a:endParaRPr lang="vi-VN"/>
            </a:p>
          </p:txBody>
        </p:sp>
        <p:sp>
          <p:nvSpPr>
            <p:cNvPr id="17" name="TextBox 17"/>
            <p:cNvSpPr txBox="1"/>
            <p:nvPr/>
          </p:nvSpPr>
          <p:spPr>
            <a:xfrm>
              <a:off x="0" y="-28575"/>
              <a:ext cx="1200079" cy="240771"/>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350358" y="774657"/>
            <a:ext cx="3322500" cy="474973"/>
          </a:xfrm>
          <a:prstGeom prst="rect">
            <a:avLst/>
          </a:prstGeom>
        </p:spPr>
        <p:txBody>
          <a:bodyPr lIns="0" tIns="0" rIns="0" bIns="0" rtlCol="0" anchor="t">
            <a:spAutoFit/>
          </a:bodyPr>
          <a:lstStyle/>
          <a:p>
            <a:pPr algn="ctr">
              <a:lnSpc>
                <a:spcPts val="3745"/>
              </a:lnSpc>
            </a:pPr>
            <a:r>
              <a:rPr lang="en-US" sz="2675" b="1">
                <a:solidFill>
                  <a:srgbClr val="FFFFFF"/>
                </a:solidFill>
                <a:latin typeface="Poppins Bold"/>
                <a:ea typeface="Poppins Bold"/>
                <a:cs typeface="Poppins Bold"/>
                <a:sym typeface="Poppins Bold"/>
              </a:rPr>
              <a:t>CNPM- The Liems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1.3. Benefits of the HCMUT  SSPS </a:t>
            </a:r>
          </a:p>
        </p:txBody>
      </p:sp>
      <p:sp>
        <p:nvSpPr>
          <p:cNvPr id="12" name="TextBox 12"/>
          <p:cNvSpPr txBox="1"/>
          <p:nvPr/>
        </p:nvSpPr>
        <p:spPr>
          <a:xfrm>
            <a:off x="770773" y="1578029"/>
            <a:ext cx="16488527" cy="8710823"/>
          </a:xfrm>
          <a:prstGeom prst="rect">
            <a:avLst/>
          </a:prstGeom>
        </p:spPr>
        <p:txBody>
          <a:bodyPr lIns="0" tIns="0" rIns="0" bIns="0" rtlCol="0" anchor="t">
            <a:spAutoFit/>
          </a:bodyPr>
          <a:lstStyle/>
          <a:p>
            <a:pPr algn="l">
              <a:lnSpc>
                <a:spcPts val="6324"/>
              </a:lnSpc>
            </a:pPr>
            <a:r>
              <a:rPr lang="en-US" sz="2927" b="1" i="1">
                <a:solidFill>
                  <a:srgbClr val="000000"/>
                </a:solidFill>
                <a:latin typeface="Canva Sans Bold Italics"/>
                <a:ea typeface="Canva Sans Bold Italics"/>
                <a:cs typeface="Canva Sans Bold Italics"/>
                <a:sym typeface="Canva Sans Bold Italics"/>
              </a:rPr>
              <a:t>Sinh viên:</a:t>
            </a:r>
          </a:p>
          <a:p>
            <a:pPr marL="632147" lvl="1" indent="-316074" algn="l">
              <a:lnSpc>
                <a:spcPts val="6324"/>
              </a:lnSpc>
              <a:buFont typeface="Arial"/>
              <a:buChar char="•"/>
            </a:pPr>
            <a:r>
              <a:rPr lang="en-US" sz="2927">
                <a:solidFill>
                  <a:srgbClr val="000000"/>
                </a:solidFill>
                <a:latin typeface="Canva Sans"/>
                <a:ea typeface="Canva Sans"/>
                <a:cs typeface="Canva Sans"/>
                <a:sym typeface="Canva Sans"/>
              </a:rPr>
              <a:t>Lợi ích:</a:t>
            </a:r>
          </a:p>
          <a:p>
            <a:pPr marL="1264294" lvl="2" indent="-421431" algn="l">
              <a:lnSpc>
                <a:spcPts val="6324"/>
              </a:lnSpc>
              <a:buFont typeface="Arial"/>
              <a:buChar char="⚬"/>
            </a:pPr>
            <a:r>
              <a:rPr lang="en-US" sz="2927">
                <a:solidFill>
                  <a:srgbClr val="000000"/>
                </a:solidFill>
                <a:latin typeface="Canva Sans"/>
                <a:ea typeface="Canva Sans"/>
                <a:cs typeface="Canva Sans"/>
                <a:sym typeface="Canva Sans"/>
              </a:rPr>
              <a:t>Tiện lợi: Dễ dàng tiếp cận dịch vụ in ấn mọi lúc, mọi nơi thông qua hệ thống thông minh.</a:t>
            </a:r>
          </a:p>
          <a:p>
            <a:pPr marL="1264294" lvl="2" indent="-421431" algn="l">
              <a:lnSpc>
                <a:spcPts val="6324"/>
              </a:lnSpc>
              <a:buFont typeface="Arial"/>
              <a:buChar char="⚬"/>
            </a:pPr>
            <a:r>
              <a:rPr lang="en-US" sz="2927">
                <a:solidFill>
                  <a:srgbClr val="000000"/>
                </a:solidFill>
                <a:latin typeface="Canva Sans"/>
                <a:ea typeface="Canva Sans"/>
                <a:cs typeface="Canva Sans"/>
                <a:sym typeface="Canva Sans"/>
              </a:rPr>
              <a:t>Tối ưu hóa: Theo dõi số lượng trang in còn lại, nạp thêm giấy khi cần, và kiểm tra lịch sử in.</a:t>
            </a:r>
          </a:p>
          <a:p>
            <a:pPr marL="1264294" lvl="2" indent="-421431" algn="l">
              <a:lnSpc>
                <a:spcPts val="6324"/>
              </a:lnSpc>
              <a:buFont typeface="Arial"/>
              <a:buChar char="⚬"/>
            </a:pPr>
            <a:r>
              <a:rPr lang="en-US" sz="2927">
                <a:solidFill>
                  <a:srgbClr val="000000"/>
                </a:solidFill>
                <a:latin typeface="Canva Sans"/>
                <a:ea typeface="Canva Sans"/>
                <a:cs typeface="Canva Sans"/>
                <a:sym typeface="Canva Sans"/>
              </a:rPr>
              <a:t>Bảo mật: Bảo vệ dữ liệu cá nhân và tài liệu đã tải lên.</a:t>
            </a:r>
          </a:p>
          <a:p>
            <a:pPr marL="1264294" lvl="2" indent="-421431" algn="l">
              <a:lnSpc>
                <a:spcPts val="6324"/>
              </a:lnSpc>
              <a:buFont typeface="Arial"/>
              <a:buChar char="⚬"/>
            </a:pPr>
            <a:r>
              <a:rPr lang="en-US" sz="2927">
                <a:solidFill>
                  <a:srgbClr val="000000"/>
                </a:solidFill>
                <a:latin typeface="Canva Sans"/>
                <a:ea typeface="Canva Sans"/>
                <a:cs typeface="Canva Sans"/>
                <a:sym typeface="Canva Sans"/>
              </a:rPr>
              <a:t>Hiệu quả học tập: Tiết kiệm thời gian, tăng cường khả năng sử dụng tài nguyên hiệu quả.</a:t>
            </a:r>
          </a:p>
          <a:p>
            <a:pPr algn="l">
              <a:lnSpc>
                <a:spcPts val="6324"/>
              </a:lnSpc>
            </a:pPr>
            <a:r>
              <a:rPr lang="en-US" sz="2927">
                <a:solidFill>
                  <a:srgbClr val="000000"/>
                </a:solidFill>
                <a:latin typeface="Canva Sans"/>
                <a:ea typeface="Canva Sans"/>
                <a:cs typeface="Canva Sans"/>
                <a:sym typeface="Canva Sans"/>
              </a:rPr>
              <a:t> </a:t>
            </a:r>
          </a:p>
          <a:p>
            <a:pPr algn="l">
              <a:lnSpc>
                <a:spcPts val="6324"/>
              </a:lnSpc>
            </a:pPr>
            <a:endParaRPr lang="en-US" sz="2927">
              <a:solidFill>
                <a:srgbClr val="000000"/>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1.3. Benefits of the HCMUT  SSPS </a:t>
            </a:r>
          </a:p>
        </p:txBody>
      </p:sp>
      <p:sp>
        <p:nvSpPr>
          <p:cNvPr id="12" name="TextBox 12"/>
          <p:cNvSpPr txBox="1"/>
          <p:nvPr/>
        </p:nvSpPr>
        <p:spPr>
          <a:xfrm>
            <a:off x="674363" y="1528667"/>
            <a:ext cx="16584937" cy="8708736"/>
          </a:xfrm>
          <a:prstGeom prst="rect">
            <a:avLst/>
          </a:prstGeom>
        </p:spPr>
        <p:txBody>
          <a:bodyPr lIns="0" tIns="0" rIns="0" bIns="0" rtlCol="0" anchor="t">
            <a:spAutoFit/>
          </a:bodyPr>
          <a:lstStyle/>
          <a:p>
            <a:pPr algn="l">
              <a:lnSpc>
                <a:spcPts val="6361"/>
              </a:lnSpc>
            </a:pPr>
            <a:r>
              <a:rPr lang="en-US" sz="2945" b="1" i="1">
                <a:solidFill>
                  <a:srgbClr val="000000"/>
                </a:solidFill>
                <a:latin typeface="Canva Sans Bold Italics"/>
                <a:ea typeface="Canva Sans Bold Italics"/>
                <a:cs typeface="Canva Sans Bold Italics"/>
                <a:sym typeface="Canva Sans Bold Italics"/>
              </a:rPr>
              <a:t>Nhân viên vận hành dịch vụ in ấn (SPSO):</a:t>
            </a:r>
          </a:p>
          <a:p>
            <a:pPr marL="635842" lvl="1" indent="-317921" algn="l">
              <a:lnSpc>
                <a:spcPts val="6361"/>
              </a:lnSpc>
              <a:buFont typeface="Arial"/>
              <a:buChar char="•"/>
            </a:pPr>
            <a:r>
              <a:rPr lang="en-US" sz="2945">
                <a:solidFill>
                  <a:srgbClr val="000000"/>
                </a:solidFill>
                <a:latin typeface="Canva Sans"/>
                <a:ea typeface="Canva Sans"/>
                <a:cs typeface="Canva Sans"/>
                <a:sym typeface="Canva Sans"/>
              </a:rPr>
              <a:t>Lợi ích:</a:t>
            </a:r>
          </a:p>
          <a:p>
            <a:pPr marL="1271684" lvl="2" indent="-423895" algn="l">
              <a:lnSpc>
                <a:spcPts val="6361"/>
              </a:lnSpc>
              <a:buFont typeface="Arial"/>
              <a:buChar char="⚬"/>
            </a:pPr>
            <a:r>
              <a:rPr lang="en-US" sz="2945">
                <a:solidFill>
                  <a:srgbClr val="000000"/>
                </a:solidFill>
                <a:latin typeface="Canva Sans"/>
                <a:ea typeface="Canva Sans"/>
                <a:cs typeface="Canva Sans"/>
                <a:sym typeface="Canva Sans"/>
              </a:rPr>
              <a:t>Quản lý hiệu quả: Hỗ trợ kiểm tra trạng thái máy in, quản lý tài khoản sinh viên, và tạo báo cáo chi tiết.</a:t>
            </a:r>
          </a:p>
          <a:p>
            <a:pPr marL="1271684" lvl="2" indent="-423895" algn="l">
              <a:lnSpc>
                <a:spcPts val="6361"/>
              </a:lnSpc>
              <a:buFont typeface="Arial"/>
              <a:buChar char="⚬"/>
            </a:pPr>
            <a:r>
              <a:rPr lang="en-US" sz="2945">
                <a:solidFill>
                  <a:srgbClr val="000000"/>
                </a:solidFill>
                <a:latin typeface="Canva Sans"/>
                <a:ea typeface="Canva Sans"/>
                <a:cs typeface="Canva Sans"/>
                <a:sym typeface="Canva Sans"/>
              </a:rPr>
              <a:t>Tăng năng suất: Tự động hóa quy trình, giảm tải công việc thủ công và tăng độ chính xác.</a:t>
            </a:r>
          </a:p>
          <a:p>
            <a:pPr marL="1271684" lvl="2" indent="-423895" algn="l">
              <a:lnSpc>
                <a:spcPts val="6361"/>
              </a:lnSpc>
              <a:buFont typeface="Arial"/>
              <a:buChar char="⚬"/>
            </a:pPr>
            <a:r>
              <a:rPr lang="en-US" sz="2945">
                <a:solidFill>
                  <a:srgbClr val="000000"/>
                </a:solidFill>
                <a:latin typeface="Canva Sans"/>
                <a:ea typeface="Canva Sans"/>
                <a:cs typeface="Canva Sans"/>
                <a:sym typeface="Canva Sans"/>
              </a:rPr>
              <a:t>Hỗ trợ kỹ thuật: Giải quyết sự cố nhanh chóng và cung cấp dịch vụ đáng tin cậy hơn.</a:t>
            </a:r>
          </a:p>
          <a:p>
            <a:pPr marL="1271684" lvl="2" indent="-423895" algn="l">
              <a:lnSpc>
                <a:spcPts val="6361"/>
              </a:lnSpc>
              <a:buFont typeface="Arial"/>
              <a:buChar char="⚬"/>
            </a:pPr>
            <a:r>
              <a:rPr lang="en-US" sz="2945">
                <a:solidFill>
                  <a:srgbClr val="000000"/>
                </a:solidFill>
                <a:latin typeface="Canva Sans"/>
                <a:ea typeface="Canva Sans"/>
                <a:cs typeface="Canva Sans"/>
                <a:sym typeface="Canva Sans"/>
              </a:rPr>
              <a:t>Tối ưu quản lý tài nguyên: Hệ thống cung cấp công cụ truy cập dữ liệu hiệu quả và hỗ trợ xử lý thắc mắc của sinh viên.</a:t>
            </a:r>
          </a:p>
          <a:p>
            <a:pPr algn="l">
              <a:lnSpc>
                <a:spcPts val="6361"/>
              </a:lnSpc>
            </a:pPr>
            <a:r>
              <a:rPr lang="en-US" sz="2945">
                <a:solidFill>
                  <a:srgbClr val="000000"/>
                </a:solidFill>
                <a:latin typeface="Canva Sans"/>
                <a:ea typeface="Canva Sans"/>
                <a:cs typeface="Canva Sans"/>
                <a:sym typeface="Canva Sans"/>
              </a:rPr>
              <a:t> </a:t>
            </a:r>
          </a:p>
          <a:p>
            <a:pPr algn="l">
              <a:lnSpc>
                <a:spcPts val="6361"/>
              </a:lnSpc>
            </a:pPr>
            <a:endParaRPr lang="en-US" sz="2945">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1.3. Benefits of the HCMUT  SSPS </a:t>
            </a:r>
          </a:p>
        </p:txBody>
      </p:sp>
      <p:sp>
        <p:nvSpPr>
          <p:cNvPr id="12" name="TextBox 12"/>
          <p:cNvSpPr txBox="1"/>
          <p:nvPr/>
        </p:nvSpPr>
        <p:spPr>
          <a:xfrm>
            <a:off x="667904" y="1774891"/>
            <a:ext cx="16952191" cy="7281560"/>
          </a:xfrm>
          <a:prstGeom prst="rect">
            <a:avLst/>
          </a:prstGeom>
        </p:spPr>
        <p:txBody>
          <a:bodyPr lIns="0" tIns="0" rIns="0" bIns="0" rtlCol="0" anchor="t">
            <a:spAutoFit/>
          </a:bodyPr>
          <a:lstStyle/>
          <a:p>
            <a:pPr algn="l">
              <a:lnSpc>
                <a:spcPts val="6502"/>
              </a:lnSpc>
            </a:pPr>
            <a:r>
              <a:rPr lang="en-US" sz="3010" b="1" i="1">
                <a:solidFill>
                  <a:srgbClr val="000000"/>
                </a:solidFill>
                <a:latin typeface="Canva Sans Bold Italics"/>
                <a:ea typeface="Canva Sans Bold Italics"/>
                <a:cs typeface="Canva Sans Bold Italics"/>
                <a:sym typeface="Canva Sans Bold Italics"/>
              </a:rPr>
              <a:t>Ban Quản lý Nhà trường:</a:t>
            </a:r>
          </a:p>
          <a:p>
            <a:pPr marL="649923" lvl="1" indent="-324962" algn="l">
              <a:lnSpc>
                <a:spcPts val="6502"/>
              </a:lnSpc>
              <a:buFont typeface="Arial"/>
              <a:buChar char="•"/>
            </a:pPr>
            <a:r>
              <a:rPr lang="en-US" sz="3010">
                <a:solidFill>
                  <a:srgbClr val="000000"/>
                </a:solidFill>
                <a:latin typeface="Canva Sans"/>
                <a:ea typeface="Canva Sans"/>
                <a:cs typeface="Canva Sans"/>
                <a:sym typeface="Canva Sans"/>
              </a:rPr>
              <a:t>Lợi ích:</a:t>
            </a:r>
          </a:p>
          <a:p>
            <a:pPr marL="1299846" lvl="2" indent="-433282" algn="l">
              <a:lnSpc>
                <a:spcPts val="6502"/>
              </a:lnSpc>
              <a:buFont typeface="Arial"/>
              <a:buChar char="⚬"/>
            </a:pPr>
            <a:r>
              <a:rPr lang="en-US" sz="3010">
                <a:solidFill>
                  <a:srgbClr val="000000"/>
                </a:solidFill>
                <a:latin typeface="Canva Sans"/>
                <a:ea typeface="Canva Sans"/>
                <a:cs typeface="Canva Sans"/>
                <a:sym typeface="Canva Sans"/>
              </a:rPr>
              <a:t>Quản lý toàn diện: Theo dõi tài nguyên, báo cáo ngân sách, và quản lý hệ thống in ấn một cách minh bạch.</a:t>
            </a:r>
          </a:p>
          <a:p>
            <a:pPr marL="1299846" lvl="2" indent="-433282" algn="l">
              <a:lnSpc>
                <a:spcPts val="6502"/>
              </a:lnSpc>
              <a:buFont typeface="Arial"/>
              <a:buChar char="⚬"/>
            </a:pPr>
            <a:r>
              <a:rPr lang="en-US" sz="3010">
                <a:solidFill>
                  <a:srgbClr val="000000"/>
                </a:solidFill>
                <a:latin typeface="Canva Sans"/>
                <a:ea typeface="Canva Sans"/>
                <a:cs typeface="Canva Sans"/>
                <a:sym typeface="Canva Sans"/>
              </a:rPr>
              <a:t>Đảm bảo tuân thủ: Phù hợp với các tiêu chuẩn pháp lý, bảo vệ dữ liệu, và đảm bảo tính bảo mật thông qua HCMUT_SSO.</a:t>
            </a:r>
          </a:p>
          <a:p>
            <a:pPr marL="1299846" lvl="2" indent="-433282" algn="l">
              <a:lnSpc>
                <a:spcPts val="6502"/>
              </a:lnSpc>
              <a:buFont typeface="Arial"/>
              <a:buChar char="⚬"/>
            </a:pPr>
            <a:r>
              <a:rPr lang="en-US" sz="3010">
                <a:solidFill>
                  <a:srgbClr val="000000"/>
                </a:solidFill>
                <a:latin typeface="Canva Sans"/>
                <a:ea typeface="Canva Sans"/>
                <a:cs typeface="Canva Sans"/>
                <a:sym typeface="Canva Sans"/>
              </a:rPr>
              <a:t>Hỗ trợ phát triển bền vững: Thúc đẩy chiến lược sử dụng tài nguyên thân thiện với môi trường và tối ưu hóa chi phí.</a:t>
            </a:r>
          </a:p>
          <a:p>
            <a:pPr algn="l">
              <a:lnSpc>
                <a:spcPts val="6502"/>
              </a:lnSpc>
            </a:pPr>
            <a:endParaRPr lang="en-US" sz="3010">
              <a:solidFill>
                <a:srgbClr val="000000"/>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C74"/>
        </a:solidFill>
        <a:effectLst/>
      </p:bgPr>
    </p:bg>
    <p:spTree>
      <p:nvGrpSpPr>
        <p:cNvPr id="1" name=""/>
        <p:cNvGrpSpPr/>
        <p:nvPr/>
      </p:nvGrpSpPr>
      <p:grpSpPr>
        <a:xfrm>
          <a:off x="0" y="0"/>
          <a:ext cx="0" cy="0"/>
          <a:chOff x="0" y="0"/>
          <a:chExt cx="0" cy="0"/>
        </a:xfrm>
      </p:grpSpPr>
      <p:grpSp>
        <p:nvGrpSpPr>
          <p:cNvPr id="2" name="Group 2"/>
          <p:cNvGrpSpPr/>
          <p:nvPr/>
        </p:nvGrpSpPr>
        <p:grpSpPr>
          <a:xfrm>
            <a:off x="-3153041" y="-5621027"/>
            <a:ext cx="10764527" cy="107645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846538" y="-5621027"/>
            <a:ext cx="9531646" cy="95316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55065" y="5604052"/>
            <a:ext cx="10399065" cy="1039906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C74"/>
            </a:solidFill>
          </p:spPr>
          <p:txBody>
            <a:bodyPr/>
            <a:lstStyle/>
            <a:p>
              <a:endParaRPr lang="vi-V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048660" y="4180143"/>
            <a:ext cx="10190679" cy="1669538"/>
          </a:xfrm>
          <a:prstGeom prst="rect">
            <a:avLst/>
          </a:prstGeom>
        </p:spPr>
        <p:txBody>
          <a:bodyPr lIns="0" tIns="0" rIns="0" bIns="0" rtlCol="0" anchor="t">
            <a:spAutoFit/>
          </a:bodyPr>
          <a:lstStyle/>
          <a:p>
            <a:pPr algn="just">
              <a:lnSpc>
                <a:spcPts val="12978"/>
              </a:lnSpc>
            </a:pPr>
            <a:r>
              <a:rPr lang="en-US" sz="9270" b="1">
                <a:solidFill>
                  <a:srgbClr val="FFFFFF"/>
                </a:solidFill>
                <a:latin typeface="Poppins Bold"/>
                <a:ea typeface="Poppins Bold"/>
                <a:cs typeface="Poppins Bold"/>
                <a:sym typeface="Poppins Bold"/>
              </a:rPr>
              <a:t>2. REQUIREMENTS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769010" y="-4218404"/>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990074" y="16528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 REQUIREMENTS</a:t>
            </a:r>
          </a:p>
        </p:txBody>
      </p:sp>
      <p:sp>
        <p:nvSpPr>
          <p:cNvPr id="12" name="TextBox 12"/>
          <p:cNvSpPr txBox="1"/>
          <p:nvPr/>
        </p:nvSpPr>
        <p:spPr>
          <a:xfrm>
            <a:off x="364259" y="2623794"/>
            <a:ext cx="13712428" cy="1332070"/>
          </a:xfrm>
          <a:prstGeom prst="rect">
            <a:avLst/>
          </a:prstGeom>
        </p:spPr>
        <p:txBody>
          <a:bodyPr lIns="0" tIns="0" rIns="0" bIns="0" rtlCol="0" anchor="t">
            <a:spAutoFit/>
          </a:bodyPr>
          <a:lstStyle/>
          <a:p>
            <a:pPr algn="l">
              <a:lnSpc>
                <a:spcPts val="5328"/>
              </a:lnSpc>
            </a:pPr>
            <a:r>
              <a:rPr lang="en-US" sz="3806" b="1">
                <a:solidFill>
                  <a:srgbClr val="000000"/>
                </a:solidFill>
                <a:latin typeface="Canva Sans Bold"/>
                <a:ea typeface="Canva Sans Bold"/>
                <a:cs typeface="Canva Sans Bold"/>
                <a:sym typeface="Canva Sans Bold"/>
              </a:rPr>
              <a:t>2.1. Functional requirements (Yêu cầu chức năng)</a:t>
            </a:r>
          </a:p>
          <a:p>
            <a:pPr algn="l">
              <a:lnSpc>
                <a:spcPts val="5328"/>
              </a:lnSpc>
            </a:pPr>
            <a:r>
              <a:rPr lang="en-US" sz="3806" b="1">
                <a:solidFill>
                  <a:srgbClr val="000000"/>
                </a:solidFill>
                <a:latin typeface="Canva Sans Bold"/>
                <a:ea typeface="Canva Sans Bold"/>
                <a:cs typeface="Canva Sans Bold"/>
                <a:sym typeface="Canva Sans Bold"/>
              </a:rPr>
              <a:t>2.2. Non-Functional requirements (Yêu cầu phi chức năng)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33273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2.1. Functional requirements </a:t>
            </a:r>
          </a:p>
        </p:txBody>
      </p:sp>
      <p:sp>
        <p:nvSpPr>
          <p:cNvPr id="12" name="TextBox 12"/>
          <p:cNvSpPr txBox="1"/>
          <p:nvPr/>
        </p:nvSpPr>
        <p:spPr>
          <a:xfrm>
            <a:off x="309001" y="1530901"/>
            <a:ext cx="17669998" cy="9332944"/>
          </a:xfrm>
          <a:prstGeom prst="rect">
            <a:avLst/>
          </a:prstGeom>
        </p:spPr>
        <p:txBody>
          <a:bodyPr lIns="0" tIns="0" rIns="0" bIns="0" rtlCol="0" anchor="t">
            <a:spAutoFit/>
          </a:bodyPr>
          <a:lstStyle/>
          <a:p>
            <a:pPr marL="677442" lvl="1" indent="-338721" algn="l">
              <a:lnSpc>
                <a:spcPts val="6777"/>
              </a:lnSpc>
              <a:buFont typeface="Arial"/>
              <a:buChar char="•"/>
            </a:pPr>
            <a:r>
              <a:rPr lang="en-US" sz="3137">
                <a:solidFill>
                  <a:srgbClr val="000000"/>
                </a:solidFill>
                <a:latin typeface="Canva Sans"/>
                <a:ea typeface="Canva Sans"/>
                <a:cs typeface="Canva Sans"/>
                <a:sym typeface="Canva Sans"/>
              </a:rPr>
              <a:t>General Requirements (Yêu cầu chung)</a:t>
            </a:r>
          </a:p>
          <a:p>
            <a:pPr algn="l">
              <a:lnSpc>
                <a:spcPts val="6777"/>
              </a:lnSpc>
            </a:pPr>
            <a:r>
              <a:rPr lang="en-US" sz="3137" b="1">
                <a:solidFill>
                  <a:srgbClr val="000000"/>
                </a:solidFill>
                <a:latin typeface="Canva Sans Bold"/>
                <a:ea typeface="Canva Sans Bold"/>
                <a:cs typeface="Canva Sans Bold"/>
                <a:sym typeface="Canva Sans Bold"/>
              </a:rPr>
              <a:t>Thông tin máy in:</a:t>
            </a:r>
            <a:r>
              <a:rPr lang="en-US" sz="3137">
                <a:solidFill>
                  <a:srgbClr val="000000"/>
                </a:solidFill>
                <a:latin typeface="Canva Sans"/>
                <a:ea typeface="Canva Sans"/>
                <a:cs typeface="Canva Sans"/>
                <a:sym typeface="Canva Sans"/>
              </a:rPr>
              <a:t> Mỗi máy in phải bao gồm ID máy in, tên thương hiệu, model máy in, mô tả ngắn và vị trí (bao gồm tên cơ sở, tên tòa nhà, và số phòng).</a:t>
            </a:r>
          </a:p>
          <a:p>
            <a:pPr algn="l">
              <a:lnSpc>
                <a:spcPts val="6777"/>
              </a:lnSpc>
            </a:pPr>
            <a:r>
              <a:rPr lang="en-US" sz="3137" b="1">
                <a:solidFill>
                  <a:srgbClr val="000000"/>
                </a:solidFill>
                <a:latin typeface="Canva Sans Bold"/>
                <a:ea typeface="Canva Sans Bold"/>
                <a:cs typeface="Canva Sans Bold"/>
                <a:sym typeface="Canva Sans Bold"/>
              </a:rPr>
              <a:t>Nhật ký in ấn:</a:t>
            </a:r>
            <a:r>
              <a:rPr lang="en-US" sz="3137">
                <a:solidFill>
                  <a:srgbClr val="000000"/>
                </a:solidFill>
                <a:latin typeface="Canva Sans"/>
                <a:ea typeface="Canva Sans"/>
                <a:cs typeface="Canva Sans"/>
                <a:sym typeface="Canva Sans"/>
              </a:rPr>
              <a:t> Hệ thống phải ghi lại lịch sử in ấn của sinh viên (bao gồm mã sinh viên, ID máy in, tên tệp, thời gian bắt đầu và kết thúc in, và số trang cho mỗi kích thước giấy).</a:t>
            </a:r>
          </a:p>
          <a:p>
            <a:pPr algn="l">
              <a:lnSpc>
                <a:spcPts val="6777"/>
              </a:lnSpc>
            </a:pPr>
            <a:r>
              <a:rPr lang="en-US" sz="3137" b="1">
                <a:solidFill>
                  <a:srgbClr val="000000"/>
                </a:solidFill>
                <a:latin typeface="Canva Sans Bold"/>
                <a:ea typeface="Canva Sans Bold"/>
                <a:cs typeface="Canva Sans Bold"/>
                <a:sym typeface="Canva Sans Bold"/>
              </a:rPr>
              <a:t>Báo cáo hàng tháng và hàng năm:</a:t>
            </a:r>
            <a:r>
              <a:rPr lang="en-US" sz="3137">
                <a:solidFill>
                  <a:srgbClr val="000000"/>
                </a:solidFill>
                <a:latin typeface="Canva Sans"/>
                <a:ea typeface="Canva Sans"/>
                <a:cs typeface="Canva Sans"/>
                <a:sym typeface="Canva Sans"/>
              </a:rPr>
              <a:t> Các báo cáo về việc sử dụng dịch vụ in phải được tạo ra vào cuối mỗi tháng và mỗi năm. Các báo cáo này phải được lưu trữ trong hệ thống.</a:t>
            </a:r>
          </a:p>
          <a:p>
            <a:pPr algn="l">
              <a:lnSpc>
                <a:spcPts val="6777"/>
              </a:lnSpc>
            </a:pPr>
            <a:r>
              <a:rPr lang="en-US" sz="3137" b="1">
                <a:solidFill>
                  <a:srgbClr val="000000"/>
                </a:solidFill>
                <a:latin typeface="Canva Sans Bold"/>
                <a:ea typeface="Canva Sans Bold"/>
                <a:cs typeface="Canva Sans Bold"/>
                <a:sym typeface="Canva Sans Bold"/>
              </a:rPr>
              <a:t>Kết nối với các dịch vụ khác:</a:t>
            </a:r>
            <a:r>
              <a:rPr lang="en-US" sz="3137">
                <a:solidFill>
                  <a:srgbClr val="000000"/>
                </a:solidFill>
                <a:latin typeface="Canva Sans"/>
                <a:ea typeface="Canva Sans"/>
                <a:cs typeface="Canva Sans"/>
                <a:sym typeface="Canva Sans"/>
              </a:rPr>
              <a:t> Hệ thống phải được kết nối với một số hệ thống thanh toán trực tuyến (như BKPay, MoMo, ZaloPay) và dịch vụ xác thực HCMUT_SSO.</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33273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2.1. Functional requirements </a:t>
            </a:r>
          </a:p>
        </p:txBody>
      </p:sp>
      <p:sp>
        <p:nvSpPr>
          <p:cNvPr id="12" name="TextBox 12"/>
          <p:cNvSpPr txBox="1"/>
          <p:nvPr/>
        </p:nvSpPr>
        <p:spPr>
          <a:xfrm>
            <a:off x="309001" y="1645201"/>
            <a:ext cx="17669998" cy="10513073"/>
          </a:xfrm>
          <a:prstGeom prst="rect">
            <a:avLst/>
          </a:prstGeom>
        </p:spPr>
        <p:txBody>
          <a:bodyPr lIns="0" tIns="0" rIns="0" bIns="0" rtlCol="0" anchor="t">
            <a:spAutoFit/>
          </a:bodyPr>
          <a:lstStyle/>
          <a:p>
            <a:pPr marL="677442" lvl="1" indent="-338721" algn="l">
              <a:lnSpc>
                <a:spcPts val="5585"/>
              </a:lnSpc>
              <a:buFont typeface="Arial"/>
              <a:buChar char="•"/>
            </a:pPr>
            <a:r>
              <a:rPr lang="en-US" sz="3137">
                <a:solidFill>
                  <a:srgbClr val="000000"/>
                </a:solidFill>
                <a:latin typeface="Canva Sans"/>
                <a:ea typeface="Canva Sans"/>
                <a:cs typeface="Canva Sans"/>
                <a:sym typeface="Canva Sans"/>
              </a:rPr>
              <a:t>Student (Sinh viên)</a:t>
            </a:r>
          </a:p>
          <a:p>
            <a:pPr algn="l">
              <a:lnSpc>
                <a:spcPts val="5585"/>
              </a:lnSpc>
            </a:pPr>
            <a:r>
              <a:rPr lang="en-US" sz="3137" b="1">
                <a:solidFill>
                  <a:srgbClr val="000000"/>
                </a:solidFill>
                <a:latin typeface="Canva Sans Bold"/>
                <a:ea typeface="Canva Sans Bold"/>
                <a:cs typeface="Canva Sans Bold"/>
                <a:sym typeface="Canva Sans Bold"/>
              </a:rPr>
              <a:t>Tải tệp:</a:t>
            </a:r>
            <a:r>
              <a:rPr lang="en-US" sz="3137">
                <a:solidFill>
                  <a:srgbClr val="000000"/>
                </a:solidFill>
                <a:latin typeface="Canva Sans"/>
                <a:ea typeface="Canva Sans"/>
                <a:cs typeface="Canva Sans"/>
                <a:sym typeface="Canva Sans"/>
              </a:rPr>
              <a:t> Sinh viên có thể tải lên các tệp tài liệu được phép để in.</a:t>
            </a:r>
          </a:p>
          <a:p>
            <a:pPr algn="l">
              <a:lnSpc>
                <a:spcPts val="5585"/>
              </a:lnSpc>
            </a:pPr>
            <a:r>
              <a:rPr lang="en-US" sz="3137" b="1">
                <a:solidFill>
                  <a:srgbClr val="000000"/>
                </a:solidFill>
                <a:latin typeface="Canva Sans Bold"/>
                <a:ea typeface="Canva Sans Bold"/>
                <a:cs typeface="Canva Sans Bold"/>
                <a:sym typeface="Canva Sans Bold"/>
              </a:rPr>
              <a:t>Chọn máy in:</a:t>
            </a:r>
            <a:r>
              <a:rPr lang="en-US" sz="3137">
                <a:solidFill>
                  <a:srgbClr val="000000"/>
                </a:solidFill>
                <a:latin typeface="Canva Sans"/>
                <a:ea typeface="Canva Sans"/>
                <a:cs typeface="Canva Sans"/>
                <a:sym typeface="Canva Sans"/>
              </a:rPr>
              <a:t> Sinh viên có thể chọn máy in.</a:t>
            </a:r>
          </a:p>
          <a:p>
            <a:pPr algn="l">
              <a:lnSpc>
                <a:spcPts val="5585"/>
              </a:lnSpc>
            </a:pPr>
            <a:r>
              <a:rPr lang="en-US" sz="3137" b="1">
                <a:solidFill>
                  <a:srgbClr val="000000"/>
                </a:solidFill>
                <a:latin typeface="Canva Sans Bold"/>
                <a:ea typeface="Canva Sans Bold"/>
                <a:cs typeface="Canva Sans Bold"/>
                <a:sym typeface="Canva Sans Bold"/>
              </a:rPr>
              <a:t>Cấu hình in ấn:</a:t>
            </a:r>
            <a:r>
              <a:rPr lang="en-US" sz="3137">
                <a:solidFill>
                  <a:srgbClr val="000000"/>
                </a:solidFill>
                <a:latin typeface="Canva Sans"/>
                <a:ea typeface="Canva Sans"/>
                <a:cs typeface="Canva Sans"/>
                <a:sym typeface="Canva Sans"/>
              </a:rPr>
              <a:t> Sinh viên có thể định cấu hình các thuộc tính in như kích thước giấy, số lượng trang cần in, in một mặt hay hai mặt, và số lượng bản in.</a:t>
            </a:r>
          </a:p>
          <a:p>
            <a:pPr algn="l">
              <a:lnSpc>
                <a:spcPts val="5585"/>
              </a:lnSpc>
            </a:pPr>
            <a:r>
              <a:rPr lang="en-US" sz="3137" b="1">
                <a:solidFill>
                  <a:srgbClr val="000000"/>
                </a:solidFill>
                <a:latin typeface="Canva Sans Bold"/>
                <a:ea typeface="Canva Sans Bold"/>
                <a:cs typeface="Canva Sans Bold"/>
                <a:sym typeface="Canva Sans Bold"/>
              </a:rPr>
              <a:t>Kiểm tra nhật ký thanh toán</a:t>
            </a:r>
            <a:r>
              <a:rPr lang="en-US" sz="3137">
                <a:solidFill>
                  <a:srgbClr val="000000"/>
                </a:solidFill>
                <a:latin typeface="Canva Sans"/>
                <a:ea typeface="Canva Sans"/>
                <a:cs typeface="Canva Sans"/>
                <a:sym typeface="Canva Sans"/>
              </a:rPr>
              <a:t>: Sinh viên có thể xem lịch sử in của mình và tổng số trang đã in cho mỗi kích thước giấy.</a:t>
            </a:r>
          </a:p>
          <a:p>
            <a:pPr algn="l">
              <a:lnSpc>
                <a:spcPts val="5585"/>
              </a:lnSpc>
            </a:pPr>
            <a:r>
              <a:rPr lang="en-US" sz="3137" b="1">
                <a:solidFill>
                  <a:srgbClr val="000000"/>
                </a:solidFill>
                <a:latin typeface="Canva Sans Bold"/>
                <a:ea typeface="Canva Sans Bold"/>
                <a:cs typeface="Canva Sans Bold"/>
                <a:sym typeface="Canva Sans Bold"/>
              </a:rPr>
              <a:t>Kiểm tra số dư in ấn:</a:t>
            </a:r>
            <a:r>
              <a:rPr lang="en-US" sz="3137">
                <a:solidFill>
                  <a:srgbClr val="000000"/>
                </a:solidFill>
                <a:latin typeface="Canva Sans"/>
                <a:ea typeface="Canva Sans"/>
                <a:cs typeface="Canva Sans"/>
                <a:sym typeface="Canva Sans"/>
              </a:rPr>
              <a:t> Mỗi học kỳ sinh viên được cấp một số lượng trang A4 mặc định để in và có thể xem số trang còn lại.</a:t>
            </a:r>
          </a:p>
          <a:p>
            <a:pPr algn="l">
              <a:lnSpc>
                <a:spcPts val="5585"/>
              </a:lnSpc>
            </a:pPr>
            <a:r>
              <a:rPr lang="en-US" sz="3137" b="1">
                <a:solidFill>
                  <a:srgbClr val="000000"/>
                </a:solidFill>
                <a:latin typeface="Canva Sans Bold"/>
                <a:ea typeface="Canva Sans Bold"/>
                <a:cs typeface="Canva Sans Bold"/>
                <a:sym typeface="Canva Sans Bold"/>
              </a:rPr>
              <a:t>Kiểm tra trạng thái in ấn:</a:t>
            </a:r>
            <a:r>
              <a:rPr lang="en-US" sz="3137">
                <a:solidFill>
                  <a:srgbClr val="000000"/>
                </a:solidFill>
                <a:latin typeface="Canva Sans"/>
                <a:ea typeface="Canva Sans"/>
                <a:cs typeface="Canva Sans"/>
                <a:sym typeface="Canva Sans"/>
              </a:rPr>
              <a:t> Sinh viên có thể kiểm tra trạng thái của lệnh in, bao gồm việc in có đang trong hàng đợi, đang tiến hành hay đã hoàn thành.</a:t>
            </a:r>
          </a:p>
          <a:p>
            <a:pPr algn="l">
              <a:lnSpc>
                <a:spcPts val="5585"/>
              </a:lnSpc>
            </a:pPr>
            <a:r>
              <a:rPr lang="en-US" sz="3137" b="1">
                <a:solidFill>
                  <a:srgbClr val="000000"/>
                </a:solidFill>
                <a:latin typeface="Canva Sans Bold"/>
                <a:ea typeface="Canva Sans Bold"/>
                <a:cs typeface="Canva Sans Bold"/>
                <a:sym typeface="Canva Sans Bold"/>
              </a:rPr>
              <a:t>Mua thêm trang in:</a:t>
            </a:r>
            <a:r>
              <a:rPr lang="en-US" sz="3137">
                <a:solidFill>
                  <a:srgbClr val="000000"/>
                </a:solidFill>
                <a:latin typeface="Canva Sans"/>
                <a:ea typeface="Canva Sans"/>
                <a:cs typeface="Canva Sans"/>
                <a:sym typeface="Canva Sans"/>
              </a:rPr>
              <a:t> Sinh viên có thể mua thêm trang in thông qua BKPay, MoMo, và ZaloPay.</a:t>
            </a:r>
          </a:p>
          <a:p>
            <a:pPr algn="l">
              <a:lnSpc>
                <a:spcPts val="5585"/>
              </a:lnSpc>
            </a:pPr>
            <a:endParaRPr lang="en-US" sz="3137">
              <a:solidFill>
                <a:srgbClr val="000000"/>
              </a:solidFill>
              <a:latin typeface="Canva Sans"/>
              <a:ea typeface="Canva Sans"/>
              <a:cs typeface="Canva Sans"/>
              <a:sym typeface="Canva Sans"/>
            </a:endParaRPr>
          </a:p>
          <a:p>
            <a:pPr algn="l">
              <a:lnSpc>
                <a:spcPts val="5585"/>
              </a:lnSpc>
            </a:pPr>
            <a:endParaRPr lang="en-US" sz="3137">
              <a:solidFill>
                <a:srgbClr val="000000"/>
              </a:solidFill>
              <a:latin typeface="Canva Sans"/>
              <a:ea typeface="Canva Sans"/>
              <a:cs typeface="Canva Sans"/>
              <a:sym typeface="Canva Sans"/>
            </a:endParaRPr>
          </a:p>
          <a:p>
            <a:pPr algn="l">
              <a:lnSpc>
                <a:spcPts val="5585"/>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33273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2.1. Functional requirements </a:t>
            </a:r>
          </a:p>
        </p:txBody>
      </p:sp>
      <p:sp>
        <p:nvSpPr>
          <p:cNvPr id="12" name="TextBox 12"/>
          <p:cNvSpPr txBox="1"/>
          <p:nvPr/>
        </p:nvSpPr>
        <p:spPr>
          <a:xfrm>
            <a:off x="309001" y="1530901"/>
            <a:ext cx="17669998" cy="8475694"/>
          </a:xfrm>
          <a:prstGeom prst="rect">
            <a:avLst/>
          </a:prstGeom>
        </p:spPr>
        <p:txBody>
          <a:bodyPr lIns="0" tIns="0" rIns="0" bIns="0" rtlCol="0" anchor="t">
            <a:spAutoFit/>
          </a:bodyPr>
          <a:lstStyle/>
          <a:p>
            <a:pPr marL="677442" lvl="1" indent="-338721" algn="l">
              <a:lnSpc>
                <a:spcPts val="6777"/>
              </a:lnSpc>
              <a:buFont typeface="Arial"/>
              <a:buChar char="•"/>
            </a:pPr>
            <a:r>
              <a:rPr lang="en-US" sz="3137">
                <a:solidFill>
                  <a:srgbClr val="000000"/>
                </a:solidFill>
                <a:latin typeface="Canva Sans"/>
                <a:ea typeface="Canva Sans"/>
                <a:cs typeface="Canva Sans"/>
                <a:sym typeface="Canva Sans"/>
              </a:rPr>
              <a:t>Student Printing Service Officers (Nhân viên Dịch vụ in ấn sinh viên)</a:t>
            </a:r>
          </a:p>
          <a:p>
            <a:pPr algn="l">
              <a:lnSpc>
                <a:spcPts val="6777"/>
              </a:lnSpc>
            </a:pPr>
            <a:r>
              <a:rPr lang="en-US" sz="3137" b="1">
                <a:solidFill>
                  <a:srgbClr val="000000"/>
                </a:solidFill>
                <a:latin typeface="Canva Sans Bold"/>
                <a:ea typeface="Canva Sans Bold"/>
                <a:cs typeface="Canva Sans Bold"/>
                <a:sym typeface="Canva Sans Bold"/>
              </a:rPr>
              <a:t>Quản lý loại tệp: </a:t>
            </a:r>
            <a:r>
              <a:rPr lang="en-US" sz="3137">
                <a:solidFill>
                  <a:srgbClr val="000000"/>
                </a:solidFill>
                <a:latin typeface="Canva Sans"/>
                <a:ea typeface="Canva Sans"/>
                <a:cs typeface="Canva Sans"/>
                <a:sym typeface="Canva Sans"/>
              </a:rPr>
              <a:t>SPSO có thể giới hạn và cấu hình các loại tệp được phép in.</a:t>
            </a:r>
          </a:p>
          <a:p>
            <a:pPr algn="l">
              <a:lnSpc>
                <a:spcPts val="6777"/>
              </a:lnSpc>
            </a:pPr>
            <a:r>
              <a:rPr lang="en-US" sz="3137" b="1">
                <a:solidFill>
                  <a:srgbClr val="000000"/>
                </a:solidFill>
                <a:latin typeface="Canva Sans Bold"/>
                <a:ea typeface="Canva Sans Bold"/>
                <a:cs typeface="Canva Sans Bold"/>
                <a:sym typeface="Canva Sans Bold"/>
              </a:rPr>
              <a:t>Quản lý máy in: </a:t>
            </a:r>
            <a:r>
              <a:rPr lang="en-US" sz="3137">
                <a:solidFill>
                  <a:srgbClr val="000000"/>
                </a:solidFill>
                <a:latin typeface="Canva Sans"/>
                <a:ea typeface="Canva Sans"/>
                <a:cs typeface="Canva Sans"/>
                <a:sym typeface="Canva Sans"/>
              </a:rPr>
              <a:t>SPSO có thể thêm, kích hoạt và vô hiệu hóa máy in.</a:t>
            </a:r>
          </a:p>
          <a:p>
            <a:pPr algn="l">
              <a:lnSpc>
                <a:spcPts val="6777"/>
              </a:lnSpc>
            </a:pPr>
            <a:r>
              <a:rPr lang="en-US" sz="3137" b="1">
                <a:solidFill>
                  <a:srgbClr val="000000"/>
                </a:solidFill>
                <a:latin typeface="Canva Sans Bold"/>
                <a:ea typeface="Canva Sans Bold"/>
                <a:cs typeface="Canva Sans Bold"/>
                <a:sym typeface="Canva Sans Bold"/>
              </a:rPr>
              <a:t>Quản lý cấu hình hệ thống: </a:t>
            </a:r>
            <a:r>
              <a:rPr lang="en-US" sz="3137">
                <a:solidFill>
                  <a:srgbClr val="000000"/>
                </a:solidFill>
                <a:latin typeface="Canva Sans"/>
                <a:ea typeface="Canva Sans"/>
                <a:cs typeface="Canva Sans"/>
                <a:sym typeface="Canva Sans"/>
              </a:rPr>
              <a:t>SPSO có thể quản lý các cấu hình khác của hệ thống, bao gồm thay đổi số lượng trang mặc định cho mỗi học kỳ, thay đổi ngày cấp trang in mặc định cho tất cả sinh viên, và thay đổi các loại tệp hợp lệ được phép in.</a:t>
            </a:r>
          </a:p>
          <a:p>
            <a:pPr algn="l">
              <a:lnSpc>
                <a:spcPts val="6777"/>
              </a:lnSpc>
            </a:pPr>
            <a:r>
              <a:rPr lang="en-US" sz="3137" b="1">
                <a:solidFill>
                  <a:srgbClr val="000000"/>
                </a:solidFill>
                <a:latin typeface="Canva Sans Bold"/>
                <a:ea typeface="Canva Sans Bold"/>
                <a:cs typeface="Canva Sans Bold"/>
                <a:sym typeface="Canva Sans Bold"/>
              </a:rPr>
              <a:t>Xem báo cáo:</a:t>
            </a:r>
            <a:r>
              <a:rPr lang="en-US" sz="3137">
                <a:solidFill>
                  <a:srgbClr val="000000"/>
                </a:solidFill>
                <a:latin typeface="Canva Sans"/>
                <a:ea typeface="Canva Sans"/>
                <a:cs typeface="Canva Sans"/>
                <a:sym typeface="Canva Sans"/>
              </a:rPr>
              <a:t> SPSO có thể xem báo cáo hàng tháng và hàng năm về việc sử dụng hệ thống in bất cứ lúc nào.</a:t>
            </a:r>
          </a:p>
          <a:p>
            <a:pPr algn="l">
              <a:lnSpc>
                <a:spcPts val="6777"/>
              </a:lnSpc>
            </a:pPr>
            <a:r>
              <a:rPr lang="en-US" sz="3137" b="1">
                <a:solidFill>
                  <a:srgbClr val="000000"/>
                </a:solidFill>
                <a:latin typeface="Canva Sans Bold"/>
                <a:ea typeface="Canva Sans Bold"/>
                <a:cs typeface="Canva Sans Bold"/>
                <a:sym typeface="Canva Sans Bold"/>
              </a:rPr>
              <a:t>Xem nhật ký in ấn: </a:t>
            </a:r>
            <a:r>
              <a:rPr lang="en-US" sz="3137">
                <a:solidFill>
                  <a:srgbClr val="000000"/>
                </a:solidFill>
                <a:latin typeface="Canva Sans"/>
                <a:ea typeface="Canva Sans"/>
                <a:cs typeface="Canva Sans"/>
                <a:sym typeface="Canva Sans"/>
              </a:rPr>
              <a:t>SPSO có thể xem lịch sử in của tất cả sinh viên và tất cả máy in.</a:t>
            </a: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847569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Usability (Tính tiện dụng)</a:t>
            </a:r>
          </a:p>
          <a:p>
            <a:pPr algn="l">
              <a:lnSpc>
                <a:spcPts val="6777"/>
              </a:lnSpc>
            </a:pPr>
            <a:r>
              <a:rPr lang="en-US" sz="3137" b="1" u="sng">
                <a:solidFill>
                  <a:srgbClr val="000000"/>
                </a:solidFill>
                <a:latin typeface="Canva Sans Bold"/>
                <a:ea typeface="Canva Sans Bold"/>
                <a:cs typeface="Canva Sans Bold"/>
                <a:sym typeface="Canva Sans Bold"/>
              </a:rPr>
              <a:t>Giao diện người dùng:</a:t>
            </a:r>
          </a:p>
          <a:p>
            <a:pPr algn="l">
              <a:lnSpc>
                <a:spcPts val="6777"/>
              </a:lnSpc>
            </a:pPr>
            <a:r>
              <a:rPr lang="en-US" sz="3137" b="1" i="1">
                <a:solidFill>
                  <a:srgbClr val="000000"/>
                </a:solidFill>
                <a:latin typeface="Canva Sans Bold Italics"/>
                <a:ea typeface="Canva Sans Bold Italics"/>
                <a:cs typeface="Canva Sans Bold Italics"/>
                <a:sym typeface="Canva Sans Bold Italics"/>
              </a:rPr>
              <a:t>Nhất quán:</a:t>
            </a:r>
            <a:r>
              <a:rPr lang="en-US" sz="3137" b="1">
                <a:solidFill>
                  <a:srgbClr val="000000"/>
                </a:solidFill>
                <a:latin typeface="Canva Sans Bold"/>
                <a:ea typeface="Canva Sans Bold"/>
                <a:cs typeface="Canva Sans Bold"/>
                <a:sym typeface="Canva Sans Bold"/>
              </a:rPr>
              <a:t> </a:t>
            </a:r>
            <a:r>
              <a:rPr lang="en-US" sz="3137">
                <a:solidFill>
                  <a:srgbClr val="000000"/>
                </a:solidFill>
                <a:latin typeface="Canva Sans"/>
                <a:ea typeface="Canva Sans"/>
                <a:cs typeface="Canva Sans"/>
                <a:sym typeface="Canva Sans"/>
              </a:rPr>
              <a:t>Giao diện người dùng phải nhất quán về thiết kế và cách thức hoạt động trên tất cả các trang và chức năng để giảm thời gian học tập cho sinh viên.</a:t>
            </a:r>
          </a:p>
          <a:p>
            <a:pPr algn="l">
              <a:lnSpc>
                <a:spcPts val="6777"/>
              </a:lnSpc>
            </a:pPr>
            <a:r>
              <a:rPr lang="en-US" sz="3137" b="1" i="1">
                <a:solidFill>
                  <a:srgbClr val="000000"/>
                </a:solidFill>
                <a:latin typeface="Canva Sans Bold Italics"/>
                <a:ea typeface="Canva Sans Bold Italics"/>
                <a:cs typeface="Canva Sans Bold Italics"/>
                <a:sym typeface="Canva Sans Bold Italics"/>
              </a:rPr>
              <a:t>Khả năng học tập</a:t>
            </a:r>
            <a:r>
              <a:rPr lang="en-US" sz="3137" i="1">
                <a:solidFill>
                  <a:srgbClr val="000000"/>
                </a:solidFill>
                <a:latin typeface="Canva Sans Italics"/>
                <a:ea typeface="Canva Sans Italics"/>
                <a:cs typeface="Canva Sans Italics"/>
                <a:sym typeface="Canva Sans Italics"/>
              </a:rPr>
              <a:t>:</a:t>
            </a:r>
            <a:r>
              <a:rPr lang="en-US" sz="3137">
                <a:solidFill>
                  <a:srgbClr val="000000"/>
                </a:solidFill>
                <a:latin typeface="Canva Sans"/>
                <a:ea typeface="Canva Sans"/>
                <a:cs typeface="Canva Sans"/>
                <a:sym typeface="Canva Sans"/>
              </a:rPr>
              <a:t> Sinh viên phải có thể thực hiện các tác vụ in cơ bản (tải tài liệu, chọn máy in, cấu hình in) mà không cần đào tạo trước, trong vòng 5 phút sau lần sử dụng đầu tiên.</a:t>
            </a:r>
          </a:p>
          <a:p>
            <a:pPr algn="l">
              <a:lnSpc>
                <a:spcPts val="6777"/>
              </a:lnSpc>
            </a:pPr>
            <a:r>
              <a:rPr lang="en-US" sz="3137" b="1" i="1">
                <a:solidFill>
                  <a:srgbClr val="000000"/>
                </a:solidFill>
                <a:latin typeface="Canva Sans Bold Italics"/>
                <a:ea typeface="Canva Sans Bold Italics"/>
                <a:cs typeface="Canva Sans Bold Italics"/>
                <a:sym typeface="Canva Sans Bold Italics"/>
              </a:rPr>
              <a:t>Ngăn ngừa và phục hồi lỗi</a:t>
            </a:r>
            <a:r>
              <a:rPr lang="en-US" sz="3137" b="1">
                <a:solidFill>
                  <a:srgbClr val="000000"/>
                </a:solidFill>
                <a:latin typeface="Canva Sans Bold"/>
                <a:ea typeface="Canva Sans Bold"/>
                <a:cs typeface="Canva Sans Bold"/>
                <a:sym typeface="Canva Sans Bold"/>
              </a:rPr>
              <a:t>:</a:t>
            </a:r>
            <a:r>
              <a:rPr lang="en-US" sz="3137">
                <a:solidFill>
                  <a:srgbClr val="000000"/>
                </a:solidFill>
                <a:latin typeface="Canva Sans"/>
                <a:ea typeface="Canva Sans"/>
                <a:cs typeface="Canva Sans"/>
                <a:sym typeface="Canva Sans"/>
              </a:rPr>
              <a:t> Hệ thống phải ngăn chặn các lỗi thường gặp của người dùng (ví dụ: chọn loại tệp không được hỗ trợ) và cung cấp hướng dẫn rõ ràng để khắc phục nếu lỗi xảy ra.</a:t>
            </a: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847569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Performance Efficiency (Hiệu suất)</a:t>
            </a:r>
          </a:p>
          <a:p>
            <a:pPr algn="l">
              <a:lnSpc>
                <a:spcPts val="6777"/>
              </a:lnSpc>
            </a:pPr>
            <a:r>
              <a:rPr lang="en-US" sz="3137" b="1" i="1" u="sng">
                <a:solidFill>
                  <a:srgbClr val="000000"/>
                </a:solidFill>
                <a:latin typeface="Canva Sans Bold Italics"/>
                <a:ea typeface="Canva Sans Bold Italics"/>
                <a:cs typeface="Canva Sans Bold Italics"/>
                <a:sym typeface="Canva Sans Bold Italics"/>
              </a:rPr>
              <a:t>Thời gian phản hồi:</a:t>
            </a:r>
          </a:p>
          <a:p>
            <a:pPr algn="l">
              <a:lnSpc>
                <a:spcPts val="6777"/>
              </a:lnSpc>
            </a:pPr>
            <a:r>
              <a:rPr lang="en-US" sz="3137" b="1">
                <a:solidFill>
                  <a:srgbClr val="000000"/>
                </a:solidFill>
                <a:latin typeface="Canva Sans Bold"/>
                <a:ea typeface="Canva Sans Bold"/>
                <a:cs typeface="Canva Sans Bold"/>
                <a:sym typeface="Canva Sans Bold"/>
              </a:rPr>
              <a:t>Thời gian tải lên: </a:t>
            </a:r>
            <a:r>
              <a:rPr lang="en-US" sz="3137">
                <a:solidFill>
                  <a:srgbClr val="000000"/>
                </a:solidFill>
                <a:latin typeface="Canva Sans"/>
                <a:ea typeface="Canva Sans"/>
                <a:cs typeface="Canva Sans"/>
                <a:sym typeface="Canva Sans"/>
              </a:rPr>
              <a:t>Hệ thống phải cho phép người dùng tải lên tài liệu có kích thước tối đa 25 MB trong vòng 10 giây qua kết nối mạng tiêu chuẩn trong khuôn viên trường.</a:t>
            </a:r>
          </a:p>
          <a:p>
            <a:pPr algn="l">
              <a:lnSpc>
                <a:spcPts val="6777"/>
              </a:lnSpc>
            </a:pPr>
            <a:r>
              <a:rPr lang="en-US" sz="3137" b="1">
                <a:solidFill>
                  <a:srgbClr val="000000"/>
                </a:solidFill>
                <a:latin typeface="Canva Sans Bold"/>
                <a:ea typeface="Canva Sans Bold"/>
                <a:cs typeface="Canva Sans Bold"/>
                <a:sym typeface="Canva Sans Bold"/>
              </a:rPr>
              <a:t>Xử lý lệnh in:</a:t>
            </a:r>
            <a:r>
              <a:rPr lang="en-US" sz="3137">
                <a:solidFill>
                  <a:srgbClr val="000000"/>
                </a:solidFill>
                <a:latin typeface="Canva Sans"/>
                <a:ea typeface="Canva Sans"/>
                <a:cs typeface="Canva Sans"/>
                <a:sym typeface="Canva Sans"/>
              </a:rPr>
              <a:t> Sau khi lệnh in được gửi, hệ thống phải xử lý và gửi đến máy in trong vòng 5 giây.</a:t>
            </a:r>
          </a:p>
          <a:p>
            <a:pPr algn="l">
              <a:lnSpc>
                <a:spcPts val="6777"/>
              </a:lnSpc>
            </a:pPr>
            <a:r>
              <a:rPr lang="en-US" sz="3137" b="1">
                <a:solidFill>
                  <a:srgbClr val="000000"/>
                </a:solidFill>
                <a:latin typeface="Canva Sans Bold"/>
                <a:ea typeface="Canva Sans Bold"/>
                <a:cs typeface="Canva Sans Bold"/>
                <a:sym typeface="Canva Sans Bold"/>
              </a:rPr>
              <a:t>Thời gian phản hồi hệ thống:</a:t>
            </a:r>
            <a:r>
              <a:rPr lang="en-US" sz="3137">
                <a:solidFill>
                  <a:srgbClr val="000000"/>
                </a:solidFill>
                <a:latin typeface="Canva Sans"/>
                <a:ea typeface="Canva Sans"/>
                <a:cs typeface="Canva Sans"/>
                <a:sym typeface="Canva Sans"/>
              </a:rPr>
              <a:t> Tất cả các tương tác của người dùng (ví dụ: tải trang, cập nhật cài đặt) phải có thời gian phản hồi tối đa 2 giây.</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C74"/>
        </a:solidFill>
        <a:effectLst/>
      </p:bgPr>
    </p:bg>
    <p:spTree>
      <p:nvGrpSpPr>
        <p:cNvPr id="1" name=""/>
        <p:cNvGrpSpPr/>
        <p:nvPr/>
      </p:nvGrpSpPr>
      <p:grpSpPr>
        <a:xfrm>
          <a:off x="0" y="0"/>
          <a:ext cx="0" cy="0"/>
          <a:chOff x="0" y="0"/>
          <a:chExt cx="0" cy="0"/>
        </a:xfrm>
      </p:grpSpPr>
      <p:grpSp>
        <p:nvGrpSpPr>
          <p:cNvPr id="2" name="Group 2"/>
          <p:cNvGrpSpPr/>
          <p:nvPr/>
        </p:nvGrpSpPr>
        <p:grpSpPr>
          <a:xfrm>
            <a:off x="8602123" y="1973094"/>
            <a:ext cx="15108428" cy="1510842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709039" y="2929713"/>
            <a:ext cx="14094659" cy="1409465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C7C9FF">
                    <a:alpha val="69000"/>
                  </a:srgbClr>
                </a:gs>
              </a:gsLst>
              <a:lin ang="2700000"/>
            </a:gradFill>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aphicFrame>
        <p:nvGraphicFramePr>
          <p:cNvPr id="8" name="Table 8"/>
          <p:cNvGraphicFramePr>
            <a:graphicFrameLocks noGrp="1"/>
          </p:cNvGraphicFramePr>
          <p:nvPr/>
        </p:nvGraphicFramePr>
        <p:xfrm>
          <a:off x="900559" y="1861742"/>
          <a:ext cx="16503630" cy="8115452"/>
        </p:xfrm>
        <a:graphic>
          <a:graphicData uri="http://schemas.openxmlformats.org/drawingml/2006/table">
            <a:tbl>
              <a:tblPr/>
              <a:tblGrid>
                <a:gridCol w="1684602">
                  <a:extLst>
                    <a:ext uri="{9D8B030D-6E8A-4147-A177-3AD203B41FA5}">
                      <a16:colId xmlns:a16="http://schemas.microsoft.com/office/drawing/2014/main" val="20000"/>
                    </a:ext>
                  </a:extLst>
                </a:gridCol>
                <a:gridCol w="6420929">
                  <a:extLst>
                    <a:ext uri="{9D8B030D-6E8A-4147-A177-3AD203B41FA5}">
                      <a16:colId xmlns:a16="http://schemas.microsoft.com/office/drawing/2014/main" val="20001"/>
                    </a:ext>
                  </a:extLst>
                </a:gridCol>
                <a:gridCol w="8398099">
                  <a:extLst>
                    <a:ext uri="{9D8B030D-6E8A-4147-A177-3AD203B41FA5}">
                      <a16:colId xmlns:a16="http://schemas.microsoft.com/office/drawing/2014/main" val="20002"/>
                    </a:ext>
                  </a:extLst>
                </a:gridCol>
              </a:tblGrid>
              <a:tr h="1014412">
                <a:tc>
                  <a:txBody>
                    <a:bodyPr/>
                    <a:lstStyle/>
                    <a:p>
                      <a:pPr algn="ctr">
                        <a:lnSpc>
                          <a:spcPts val="3359"/>
                        </a:lnSpc>
                        <a:defRPr/>
                      </a:pPr>
                      <a:r>
                        <a:rPr lang="en-US" sz="2400" b="1">
                          <a:solidFill>
                            <a:srgbClr val="000000"/>
                          </a:solidFill>
                          <a:latin typeface="Poppins Bold"/>
                          <a:ea typeface="Poppins Bold"/>
                          <a:cs typeface="Poppins Bold"/>
                          <a:sym typeface="Poppins Bold"/>
                        </a:rPr>
                        <a:t>Thứ tự</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gradFill rotWithShape="1">
                      <a:gsLst>
                        <a:gs pos="0">
                          <a:srgbClr val="FFFFFF">
                            <a:alpha val="100000"/>
                          </a:srgbClr>
                        </a:gs>
                        <a:gs pos="100000">
                          <a:srgbClr val="C7C9FF">
                            <a:alpha val="69000"/>
                          </a:srgbClr>
                        </a:gs>
                      </a:gsLst>
                      <a:lin ang="2700000"/>
                    </a:gra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Họ và tên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gradFill rotWithShape="1">
                      <a:gsLst>
                        <a:gs pos="0">
                          <a:srgbClr val="FFFFFF">
                            <a:alpha val="100000"/>
                          </a:srgbClr>
                        </a:gs>
                        <a:gs pos="100000">
                          <a:srgbClr val="C7C9FF">
                            <a:alpha val="69000"/>
                          </a:srgbClr>
                        </a:gs>
                      </a:gsLst>
                      <a:lin ang="2700000"/>
                    </a:gra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MSSV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gradFill rotWithShape="1">
                      <a:gsLst>
                        <a:gs pos="0">
                          <a:srgbClr val="FFFFFF">
                            <a:alpha val="100000"/>
                          </a:srgbClr>
                        </a:gs>
                        <a:gs pos="100000">
                          <a:srgbClr val="C7C9FF">
                            <a:alpha val="69000"/>
                          </a:srgbClr>
                        </a:gs>
                      </a:gsLst>
                      <a:lin ang="2700000"/>
                    </a:gradFill>
                  </a:tcPr>
                </a:tc>
                <a:extLst>
                  <a:ext uri="{0D108BD9-81ED-4DB2-BD59-A6C34878D82A}">
                    <a16:rowId xmlns:a16="http://schemas.microsoft.com/office/drawing/2014/main" val="10000"/>
                  </a:ext>
                </a:extLst>
              </a:tr>
              <a:tr h="1014412">
                <a:tc>
                  <a:txBody>
                    <a:bodyPr/>
                    <a:lstStyle/>
                    <a:p>
                      <a:pPr algn="ctr">
                        <a:lnSpc>
                          <a:spcPts val="3359"/>
                        </a:lnSpc>
                        <a:defRPr/>
                      </a:pPr>
                      <a:r>
                        <a:rPr lang="en-US" sz="2400" b="1">
                          <a:solidFill>
                            <a:srgbClr val="000000"/>
                          </a:solidFill>
                          <a:latin typeface="Poppins Bold"/>
                          <a:ea typeface="Poppins Bold"/>
                          <a:cs typeface="Poppins Bold"/>
                          <a:sym typeface="Poppins Bold"/>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Bùi Thế Kỷ Cương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2210412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14412">
                <a:tc>
                  <a:txBody>
                    <a:bodyPr/>
                    <a:lstStyle/>
                    <a:p>
                      <a:pPr algn="ctr">
                        <a:lnSpc>
                          <a:spcPts val="3359"/>
                        </a:lnSpc>
                        <a:defRPr/>
                      </a:pPr>
                      <a:r>
                        <a:rPr lang="en-US" sz="2400" b="1">
                          <a:solidFill>
                            <a:srgbClr val="000000"/>
                          </a:solidFill>
                          <a:latin typeface="Poppins Bold"/>
                          <a:ea typeface="Poppins Bold"/>
                          <a:cs typeface="Poppins Bold"/>
                          <a:sym typeface="Poppins Bold"/>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Nguyễn Văn Thành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2320012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14566">
                <a:tc>
                  <a:txBody>
                    <a:bodyPr/>
                    <a:lstStyle/>
                    <a:p>
                      <a:pPr algn="ctr">
                        <a:lnSpc>
                          <a:spcPts val="3359"/>
                        </a:lnSpc>
                        <a:defRPr/>
                      </a:pPr>
                      <a:r>
                        <a:rPr lang="en-US" sz="2400" b="1">
                          <a:solidFill>
                            <a:srgbClr val="000000"/>
                          </a:solidFill>
                          <a:latin typeface="Poppins Bold"/>
                          <a:ea typeface="Poppins Bold"/>
                          <a:cs typeface="Poppins Bold"/>
                          <a:sym typeface="Poppins Bold"/>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Trần Anh Khoa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2211644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14412">
                <a:tc>
                  <a:txBody>
                    <a:bodyPr/>
                    <a:lstStyle/>
                    <a:p>
                      <a:pPr algn="ctr">
                        <a:lnSpc>
                          <a:spcPts val="3359"/>
                        </a:lnSpc>
                        <a:defRPr/>
                      </a:pPr>
                      <a:r>
                        <a:rPr lang="en-US" sz="2400" b="1">
                          <a:solidFill>
                            <a:srgbClr val="000000"/>
                          </a:solidFill>
                          <a:latin typeface="Poppins Bold"/>
                          <a:ea typeface="Poppins Bold"/>
                          <a:cs typeface="Poppins Bold"/>
                          <a:sym typeface="Poppins Bold"/>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Nguyễn Quốc Thắng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2213205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14412">
                <a:tc>
                  <a:txBody>
                    <a:bodyPr/>
                    <a:lstStyle/>
                    <a:p>
                      <a:pPr algn="ctr">
                        <a:lnSpc>
                          <a:spcPts val="3359"/>
                        </a:lnSpc>
                        <a:defRPr/>
                      </a:pPr>
                      <a:r>
                        <a:rPr lang="en-US" sz="2400" b="1">
                          <a:solidFill>
                            <a:srgbClr val="000000"/>
                          </a:solidFill>
                          <a:latin typeface="Poppins Bold"/>
                          <a:ea typeface="Poppins Bold"/>
                          <a:cs typeface="Poppins Bold"/>
                          <a:sym typeface="Poppins Bold"/>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Phạm Lê Huy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2252260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014412">
                <a:tc>
                  <a:txBody>
                    <a:bodyPr/>
                    <a:lstStyle/>
                    <a:p>
                      <a:pPr algn="ctr">
                        <a:lnSpc>
                          <a:spcPts val="3359"/>
                        </a:lnSpc>
                        <a:defRPr/>
                      </a:pPr>
                      <a:r>
                        <a:rPr lang="en-US" sz="2400" b="1">
                          <a:solidFill>
                            <a:srgbClr val="000000"/>
                          </a:solidFill>
                          <a:latin typeface="Poppins Bold"/>
                          <a:ea typeface="Poppins Bold"/>
                          <a:cs typeface="Poppins Bold"/>
                          <a:sym typeface="Poppins Bold"/>
                        </a:rPr>
                        <a:t>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Cao Lê Hoàn Thiện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2213243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014412">
                <a:tc>
                  <a:txBody>
                    <a:bodyPr/>
                    <a:lstStyle/>
                    <a:p>
                      <a:pPr algn="ctr">
                        <a:lnSpc>
                          <a:spcPts val="3359"/>
                        </a:lnSpc>
                        <a:defRPr/>
                      </a:pPr>
                      <a:r>
                        <a:rPr lang="en-US" sz="2400" b="1">
                          <a:solidFill>
                            <a:srgbClr val="000000"/>
                          </a:solidFill>
                          <a:latin typeface="Poppins Bold"/>
                          <a:ea typeface="Poppins Bold"/>
                          <a:cs typeface="Poppins Bold"/>
                          <a:sym typeface="Poppins Bold"/>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Phùng Xương Cận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3359"/>
                        </a:lnSpc>
                        <a:defRPr/>
                      </a:pPr>
                      <a:r>
                        <a:rPr lang="en-US" sz="2400" b="1">
                          <a:solidFill>
                            <a:srgbClr val="000000"/>
                          </a:solidFill>
                          <a:latin typeface="Poppins Bold"/>
                          <a:ea typeface="Poppins Bold"/>
                          <a:cs typeface="Poppins Bold"/>
                          <a:sym typeface="Poppins Bold"/>
                        </a:rPr>
                        <a:t>2210348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9" name="TextBox 9"/>
          <p:cNvSpPr txBox="1"/>
          <p:nvPr/>
        </p:nvSpPr>
        <p:spPr>
          <a:xfrm>
            <a:off x="4890611" y="469248"/>
            <a:ext cx="8506778" cy="975963"/>
          </a:xfrm>
          <a:prstGeom prst="rect">
            <a:avLst/>
          </a:prstGeom>
        </p:spPr>
        <p:txBody>
          <a:bodyPr lIns="0" tIns="0" rIns="0" bIns="0" rtlCol="0" anchor="t">
            <a:spAutoFit/>
          </a:bodyPr>
          <a:lstStyle/>
          <a:p>
            <a:pPr algn="ctr">
              <a:lnSpc>
                <a:spcPts val="7631"/>
              </a:lnSpc>
              <a:spcBef>
                <a:spcPct val="0"/>
              </a:spcBef>
            </a:pPr>
            <a:r>
              <a:rPr lang="en-US" sz="5451" b="1">
                <a:solidFill>
                  <a:srgbClr val="FFFFFF"/>
                </a:solidFill>
                <a:latin typeface="Poppins Bold"/>
                <a:ea typeface="Poppins Bold"/>
                <a:cs typeface="Poppins Bold"/>
                <a:sym typeface="Poppins Bold"/>
              </a:rPr>
              <a:t>DANH SÁCH THÀNH VIÊN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590394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Performance Efficiency (Hiệu suất)</a:t>
            </a:r>
          </a:p>
          <a:p>
            <a:pPr algn="l">
              <a:lnSpc>
                <a:spcPts val="6777"/>
              </a:lnSpc>
            </a:pPr>
            <a:r>
              <a:rPr lang="en-US" sz="3137" b="1" i="1" u="sng">
                <a:solidFill>
                  <a:srgbClr val="000000"/>
                </a:solidFill>
                <a:latin typeface="Canva Sans Bold Italics"/>
                <a:ea typeface="Canva Sans Bold Italics"/>
                <a:cs typeface="Canva Sans Bold Italics"/>
                <a:sym typeface="Canva Sans Bold Italics"/>
              </a:rPr>
              <a:t>Lưu lượng xử lý </a:t>
            </a:r>
          </a:p>
          <a:p>
            <a:pPr algn="l">
              <a:lnSpc>
                <a:spcPts val="6777"/>
              </a:lnSpc>
            </a:pPr>
            <a:r>
              <a:rPr lang="en-US" sz="3137">
                <a:solidFill>
                  <a:srgbClr val="000000"/>
                </a:solidFill>
                <a:latin typeface="Canva Sans"/>
                <a:ea typeface="Canva Sans"/>
                <a:cs typeface="Canva Sans"/>
                <a:sym typeface="Canva Sans"/>
              </a:rPr>
              <a:t>Hệ thống phải hỗ trợ ít nhất 200 phiên người dùng đồng thời mà không giảm hiệu suất. Trong thời gian cao điểm (ví dụ: tuần thi), hệ thống phải xử lý tăng 50\% tải trung bình mà không vượt quá thời gian phản hồi đã chỉ định.</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1104744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Reliability (Độ tin cậy)</a:t>
            </a:r>
          </a:p>
          <a:p>
            <a:pPr algn="l">
              <a:lnSpc>
                <a:spcPts val="6777"/>
              </a:lnSpc>
            </a:pPr>
            <a:r>
              <a:rPr lang="en-US" sz="3137" b="1" u="sng">
                <a:solidFill>
                  <a:srgbClr val="000000"/>
                </a:solidFill>
                <a:latin typeface="Canva Sans Bold"/>
                <a:ea typeface="Canva Sans Bold"/>
                <a:cs typeface="Canva Sans Bold"/>
                <a:sym typeface="Canva Sans Bold"/>
              </a:rPr>
              <a:t>Độ sẵn sàng</a:t>
            </a:r>
          </a:p>
          <a:p>
            <a:pPr algn="l">
              <a:lnSpc>
                <a:spcPts val="6777"/>
              </a:lnSpc>
            </a:pPr>
            <a:r>
              <a:rPr lang="en-US" sz="3137" b="1">
                <a:solidFill>
                  <a:srgbClr val="000000"/>
                </a:solidFill>
                <a:latin typeface="Canva Sans Bold"/>
                <a:ea typeface="Canva Sans Bold"/>
                <a:cs typeface="Canva Sans Bold"/>
                <a:sym typeface="Canva Sans Bold"/>
              </a:rPr>
              <a:t>Thời gian hoạt động hệ thống</a:t>
            </a:r>
            <a:r>
              <a:rPr lang="en-US" sz="3137">
                <a:solidFill>
                  <a:srgbClr val="000000"/>
                </a:solidFill>
                <a:latin typeface="Canva Sans"/>
                <a:ea typeface="Canva Sans"/>
                <a:cs typeface="Canva Sans"/>
                <a:sym typeface="Canva Sans"/>
              </a:rPr>
              <a:t>: Hệ thống phải có độ sẵn sàng 99,5% trong giờ hoạt động (6 giờ sáng đến 10 giờ tối hàng ngày).</a:t>
            </a:r>
          </a:p>
          <a:p>
            <a:pPr algn="l">
              <a:lnSpc>
                <a:spcPts val="6777"/>
              </a:lnSpc>
            </a:pPr>
            <a:r>
              <a:rPr lang="en-US" sz="3137" b="1">
                <a:solidFill>
                  <a:srgbClr val="000000"/>
                </a:solidFill>
                <a:latin typeface="Canva Sans Bold"/>
                <a:ea typeface="Canva Sans Bold"/>
                <a:cs typeface="Canva Sans Bold"/>
                <a:sym typeface="Canva Sans Bold"/>
              </a:rPr>
              <a:t>Độ sẵn sàng của dịch vụ in</a:t>
            </a:r>
            <a:r>
              <a:rPr lang="en-US" sz="3137">
                <a:solidFill>
                  <a:srgbClr val="000000"/>
                </a:solidFill>
                <a:latin typeface="Canva Sans"/>
                <a:ea typeface="Canva Sans"/>
                <a:cs typeface="Canva Sans"/>
                <a:sym typeface="Canva Sans"/>
              </a:rPr>
              <a:t>: Mỗi máy in phải có thời gian hoạt động 98% trong giờ hoạt động, ngoại trừ thời gian bảo trì định kỳ.</a:t>
            </a:r>
          </a:p>
          <a:p>
            <a:pPr algn="l">
              <a:lnSpc>
                <a:spcPts val="6777"/>
              </a:lnSpc>
            </a:pPr>
            <a:r>
              <a:rPr lang="en-US" sz="3137" b="1" u="sng">
                <a:solidFill>
                  <a:srgbClr val="000000"/>
                </a:solidFill>
                <a:latin typeface="Canva Sans Bold"/>
                <a:ea typeface="Canva Sans Bold"/>
                <a:cs typeface="Canva Sans Bold"/>
                <a:sym typeface="Canva Sans Bold"/>
              </a:rPr>
              <a:t>Tỷ lệ lỗi</a:t>
            </a:r>
          </a:p>
          <a:p>
            <a:pPr algn="l">
              <a:lnSpc>
                <a:spcPts val="6777"/>
              </a:lnSpc>
            </a:pPr>
            <a:r>
              <a:rPr lang="en-US" sz="3137" b="1">
                <a:solidFill>
                  <a:srgbClr val="000000"/>
                </a:solidFill>
                <a:latin typeface="Canva Sans Bold"/>
                <a:ea typeface="Canva Sans Bold"/>
                <a:cs typeface="Canva Sans Bold"/>
                <a:sym typeface="Canva Sans Bold"/>
              </a:rPr>
              <a:t>Lỗi hệ thống:</a:t>
            </a:r>
            <a:r>
              <a:rPr lang="en-US" sz="3137">
                <a:solidFill>
                  <a:srgbClr val="000000"/>
                </a:solidFill>
                <a:latin typeface="Canva Sans"/>
                <a:ea typeface="Canva Sans"/>
                <a:cs typeface="Canva Sans"/>
                <a:sym typeface="Canva Sans"/>
              </a:rPr>
              <a:t> Hệ thống phải có tỷ lệ lỗi tối đa 1% trên tổng số giao dịch </a:t>
            </a:r>
          </a:p>
          <a:p>
            <a:pPr algn="l">
              <a:lnSpc>
                <a:spcPts val="6777"/>
              </a:lnSpc>
            </a:pPr>
            <a:r>
              <a:rPr lang="en-US" sz="3137" b="1">
                <a:solidFill>
                  <a:srgbClr val="000000"/>
                </a:solidFill>
                <a:latin typeface="Canva Sans Bold"/>
                <a:ea typeface="Canva Sans Bold"/>
                <a:cs typeface="Canva Sans Bold"/>
                <a:sym typeface="Canva Sans Bold"/>
              </a:rPr>
              <a:t>Toàn vẹn dữ liệu: </a:t>
            </a:r>
            <a:r>
              <a:rPr lang="en-US" sz="3137">
                <a:solidFill>
                  <a:srgbClr val="000000"/>
                </a:solidFill>
                <a:latin typeface="Canva Sans"/>
                <a:ea typeface="Canva Sans"/>
                <a:cs typeface="Canva Sans"/>
                <a:sym typeface="Canva Sans"/>
              </a:rPr>
              <a:t>Hệ thống phải đảm bảo không xảy ra mất mát dữ liệu trong quá trình truyền hoặc lưu trữ tài liệu và nhật ký.</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676119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Reliability (Độ tin cậy)</a:t>
            </a:r>
          </a:p>
          <a:p>
            <a:pPr algn="l">
              <a:lnSpc>
                <a:spcPts val="6777"/>
              </a:lnSpc>
            </a:pPr>
            <a:r>
              <a:rPr lang="en-US" sz="3137" b="1" u="sng">
                <a:solidFill>
                  <a:srgbClr val="000000"/>
                </a:solidFill>
                <a:latin typeface="Canva Sans Bold"/>
                <a:ea typeface="Canva Sans Bold"/>
                <a:cs typeface="Canva Sans Bold"/>
                <a:sym typeface="Canva Sans Bold"/>
              </a:rPr>
              <a:t>Khả năng chịu lỗi</a:t>
            </a:r>
          </a:p>
          <a:p>
            <a:pPr algn="l">
              <a:lnSpc>
                <a:spcPts val="6777"/>
              </a:lnSpc>
            </a:pPr>
            <a:r>
              <a:rPr lang="en-US" sz="3137">
                <a:solidFill>
                  <a:srgbClr val="000000"/>
                </a:solidFill>
                <a:latin typeface="Canva Sans"/>
                <a:ea typeface="Canva Sans"/>
                <a:cs typeface="Canva Sans"/>
                <a:sym typeface="Canva Sans"/>
              </a:rPr>
              <a:t>Hệ thống phải có khả năng phục hồi từ một điểm lỗi duy nhất (ví dụ: sự cố máy chủ) trong vòng 10 phút mà không mất dữ liệu.</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1104744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Security (Bảo mật)</a:t>
            </a:r>
          </a:p>
          <a:p>
            <a:pPr algn="l">
              <a:lnSpc>
                <a:spcPts val="6777"/>
              </a:lnSpc>
            </a:pPr>
            <a:r>
              <a:rPr lang="en-US" sz="3137" b="1" u="sng">
                <a:solidFill>
                  <a:srgbClr val="000000"/>
                </a:solidFill>
                <a:latin typeface="Canva Sans Bold"/>
                <a:ea typeface="Canva Sans Bold"/>
                <a:cs typeface="Canva Sans Bold"/>
                <a:sym typeface="Canva Sans Bold"/>
              </a:rPr>
              <a:t>Xác thực và phân quyền</a:t>
            </a:r>
          </a:p>
          <a:p>
            <a:pPr algn="l">
              <a:lnSpc>
                <a:spcPts val="6777"/>
              </a:lnSpc>
            </a:pPr>
            <a:r>
              <a:rPr lang="en-US" sz="3137">
                <a:solidFill>
                  <a:srgbClr val="000000"/>
                </a:solidFill>
                <a:latin typeface="Canva Sans"/>
                <a:ea typeface="Canva Sans"/>
                <a:cs typeface="Canva Sans"/>
                <a:sym typeface="Canva Sans"/>
              </a:rPr>
              <a:t>Xác thực người dùng: Tất cả người dùng phải xác thực qua dịch vụ HCMUT SSO trước khi truy cập bất kỳ chức năng nào của hệ thống.</a:t>
            </a:r>
          </a:p>
          <a:p>
            <a:pPr algn="l">
              <a:lnSpc>
                <a:spcPts val="6777"/>
              </a:lnSpc>
            </a:pPr>
            <a:r>
              <a:rPr lang="en-US" sz="3137">
                <a:solidFill>
                  <a:srgbClr val="000000"/>
                </a:solidFill>
                <a:latin typeface="Canva Sans"/>
                <a:ea typeface="Canva Sans"/>
                <a:cs typeface="Canva Sans"/>
                <a:sym typeface="Canva Sans"/>
              </a:rPr>
              <a:t>Quản lý phiên làm việc: Phiên làm việc phải hết hạn sau 15 phút không hoạt động để ngăn chặn truy cập trái phép.</a:t>
            </a:r>
          </a:p>
          <a:p>
            <a:pPr algn="l">
              <a:lnSpc>
                <a:spcPts val="6777"/>
              </a:lnSpc>
            </a:pPr>
            <a:r>
              <a:rPr lang="en-US" sz="3137">
                <a:solidFill>
                  <a:srgbClr val="000000"/>
                </a:solidFill>
                <a:latin typeface="Canva Sans"/>
                <a:ea typeface="Canva Sans"/>
                <a:cs typeface="Canva Sans"/>
                <a:sym typeface="Canva Sans"/>
              </a:rPr>
              <a:t>Kiểm soát truy cập: Hệ thống phải thực thi kiểm soát truy cập dựa trên vai trò, đảm bảo người dùng chỉ có thể truy cập các chức năng phù hợp với vai trò của họ (ví dụ: sinh viên, SPSO).</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676119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Security (Bảo mật)</a:t>
            </a:r>
          </a:p>
          <a:p>
            <a:pPr algn="l">
              <a:lnSpc>
                <a:spcPts val="6777"/>
              </a:lnSpc>
            </a:pPr>
            <a:r>
              <a:rPr lang="en-US" sz="3137" b="1" u="sng">
                <a:solidFill>
                  <a:srgbClr val="000000"/>
                </a:solidFill>
                <a:latin typeface="Canva Sans Bold"/>
                <a:ea typeface="Canva Sans Bold"/>
                <a:cs typeface="Canva Sans Bold"/>
                <a:sym typeface="Canva Sans Bold"/>
              </a:rPr>
              <a:t>Quyền riêng tư</a:t>
            </a:r>
          </a:p>
          <a:p>
            <a:pPr algn="l">
              <a:lnSpc>
                <a:spcPts val="6777"/>
              </a:lnSpc>
            </a:pPr>
            <a:r>
              <a:rPr lang="en-US" sz="3137">
                <a:solidFill>
                  <a:srgbClr val="000000"/>
                </a:solidFill>
                <a:latin typeface="Canva Sans"/>
                <a:ea typeface="Canva Sans"/>
                <a:cs typeface="Canva Sans"/>
                <a:sym typeface="Canva Sans"/>
              </a:rPr>
              <a:t>Hệ thống phải tuân thủ các quy định bảo vệ dữ liệu liên quan. Dữ liệu cá nhân và tài liệu tải lên của người dùng không được truy cập bởi các bên không được phép.</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1019019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 Maintainability (Tính bảo trì)</a:t>
            </a:r>
          </a:p>
          <a:p>
            <a:pPr algn="l">
              <a:lnSpc>
                <a:spcPts val="6777"/>
              </a:lnSpc>
            </a:pPr>
            <a:r>
              <a:rPr lang="en-US" sz="3137" b="1" u="sng">
                <a:solidFill>
                  <a:srgbClr val="000000"/>
                </a:solidFill>
                <a:latin typeface="Canva Sans Bold"/>
                <a:ea typeface="Canva Sans Bold"/>
                <a:cs typeface="Canva Sans Bold"/>
                <a:sym typeface="Canva Sans Bold"/>
              </a:rPr>
              <a:t>Tính mô-đun</a:t>
            </a:r>
          </a:p>
          <a:p>
            <a:pPr algn="l">
              <a:lnSpc>
                <a:spcPts val="6777"/>
              </a:lnSpc>
            </a:pPr>
            <a:r>
              <a:rPr lang="en-US" sz="3137">
                <a:solidFill>
                  <a:srgbClr val="000000"/>
                </a:solidFill>
                <a:latin typeface="Canva Sans"/>
                <a:ea typeface="Canva Sans"/>
                <a:cs typeface="Canva Sans"/>
                <a:sym typeface="Canva Sans"/>
              </a:rPr>
              <a:t>Kiến trúc hệ thống phải mô-đun để dễ dàng cập nhật và bảo trì mà không ảnh hưởng đến toàn bộ hệ thống.</a:t>
            </a:r>
          </a:p>
          <a:p>
            <a:pPr algn="l">
              <a:lnSpc>
                <a:spcPts val="6777"/>
              </a:lnSpc>
            </a:pPr>
            <a:r>
              <a:rPr lang="en-US" sz="3137" b="1" u="sng">
                <a:solidFill>
                  <a:srgbClr val="000000"/>
                </a:solidFill>
                <a:latin typeface="Canva Sans Bold"/>
                <a:ea typeface="Canva Sans Bold"/>
                <a:cs typeface="Canva Sans Bold"/>
                <a:sym typeface="Canva Sans Bold"/>
              </a:rPr>
              <a:t>Tài liệu</a:t>
            </a:r>
          </a:p>
          <a:p>
            <a:pPr algn="l">
              <a:lnSpc>
                <a:spcPts val="6777"/>
              </a:lnSpc>
            </a:pPr>
            <a:r>
              <a:rPr lang="en-US" sz="3137">
                <a:solidFill>
                  <a:srgbClr val="000000"/>
                </a:solidFill>
                <a:latin typeface="Canva Sans"/>
                <a:ea typeface="Canva Sans"/>
                <a:cs typeface="Canva Sans"/>
                <a:sym typeface="Canva Sans"/>
              </a:rPr>
              <a:t>Phải cung cấp tài liệu hệ thống đầy đủ, bao gồm đặc tả thiết kế, hướng dẫn sử dụng và quy trình bảo trì. Tài liệu phải được cập nhật trong vòng 5 ngày làm việc sau bất kỳ thay đổi nào của hệ thống.</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847569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 Maintainability (Tính bảo trì)</a:t>
            </a:r>
          </a:p>
          <a:p>
            <a:pPr algn="l">
              <a:lnSpc>
                <a:spcPts val="6777"/>
              </a:lnSpc>
            </a:pPr>
            <a:r>
              <a:rPr lang="en-US" sz="3137" b="1" u="sng">
                <a:solidFill>
                  <a:srgbClr val="000000"/>
                </a:solidFill>
                <a:latin typeface="Canva Sans Bold"/>
                <a:ea typeface="Canva Sans Bold"/>
                <a:cs typeface="Canva Sans Bold"/>
                <a:sym typeface="Canva Sans Bold"/>
              </a:rPr>
              <a:t>Xử lý lỗi</a:t>
            </a:r>
          </a:p>
          <a:p>
            <a:pPr algn="l">
              <a:lnSpc>
                <a:spcPts val="6777"/>
              </a:lnSpc>
            </a:pPr>
            <a:r>
              <a:rPr lang="en-US" sz="3137">
                <a:solidFill>
                  <a:srgbClr val="000000"/>
                </a:solidFill>
                <a:latin typeface="Canva Sans"/>
                <a:ea typeface="Canva Sans"/>
                <a:cs typeface="Canva Sans"/>
                <a:sym typeface="Canva Sans"/>
              </a:rPr>
              <a:t>Hệ thống phải cung cấp thông báo lỗi rõ ràng cho người dùng và ghi lại chi tiết kỹ thuật cho</a:t>
            </a:r>
          </a:p>
          <a:p>
            <a:pPr algn="l">
              <a:lnSpc>
                <a:spcPts val="6777"/>
              </a:lnSpc>
            </a:pPr>
            <a:r>
              <a:rPr lang="en-US" sz="3137">
                <a:solidFill>
                  <a:srgbClr val="000000"/>
                </a:solidFill>
                <a:latin typeface="Canva Sans"/>
                <a:ea typeface="Canva Sans"/>
                <a:cs typeface="Canva Sans"/>
                <a:sym typeface="Canva Sans"/>
              </a:rPr>
              <a:t>quản trị viên.</a:t>
            </a:r>
          </a:p>
          <a:p>
            <a:pPr algn="l">
              <a:lnSpc>
                <a:spcPts val="6777"/>
              </a:lnSpc>
            </a:pPr>
            <a:r>
              <a:rPr lang="en-US" sz="3137" b="1" u="sng">
                <a:solidFill>
                  <a:srgbClr val="000000"/>
                </a:solidFill>
                <a:latin typeface="Canva Sans Bold"/>
                <a:ea typeface="Canva Sans Bold"/>
                <a:cs typeface="Canva Sans Bold"/>
                <a:sym typeface="Canva Sans Bold"/>
              </a:rPr>
              <a:t>Khả năng cập nhật</a:t>
            </a:r>
          </a:p>
          <a:p>
            <a:pPr algn="l">
              <a:lnSpc>
                <a:spcPts val="6777"/>
              </a:lnSpc>
            </a:pPr>
            <a:r>
              <a:rPr lang="en-US" sz="3137">
                <a:solidFill>
                  <a:srgbClr val="000000"/>
                </a:solidFill>
                <a:latin typeface="Canva Sans"/>
                <a:ea typeface="Canva Sans"/>
                <a:cs typeface="Canva Sans"/>
                <a:sym typeface="Canva Sans"/>
              </a:rPr>
              <a:t>Cập nhật hệ thống phải được triển khai mà không quá 30 phút thời gian ngừng hoạt động, được lên lịch trong giờ thấp điểm.</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847569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 Portability and Compatibility (Tính di động và tương thích)</a:t>
            </a:r>
          </a:p>
          <a:p>
            <a:pPr algn="l">
              <a:lnSpc>
                <a:spcPts val="6777"/>
              </a:lnSpc>
            </a:pPr>
            <a:r>
              <a:rPr lang="en-US" sz="3137" b="1" u="sng">
                <a:solidFill>
                  <a:srgbClr val="000000"/>
                </a:solidFill>
                <a:latin typeface="Canva Sans Bold"/>
                <a:ea typeface="Canva Sans Bold"/>
                <a:cs typeface="Canva Sans Bold"/>
                <a:sym typeface="Canva Sans Bold"/>
              </a:rPr>
              <a:t>Tương thích trình duyệt</a:t>
            </a:r>
          </a:p>
          <a:p>
            <a:pPr algn="l">
              <a:lnSpc>
                <a:spcPts val="6777"/>
              </a:lnSpc>
            </a:pPr>
            <a:r>
              <a:rPr lang="en-US" sz="3137">
                <a:solidFill>
                  <a:srgbClr val="000000"/>
                </a:solidFill>
                <a:latin typeface="Canva Sans"/>
                <a:ea typeface="Canva Sans"/>
                <a:cs typeface="Canva Sans"/>
                <a:sym typeface="Canva Sans"/>
              </a:rPr>
              <a:t>Hệ thống phải hoạt động chính xác trên phiên bản mới nhất và hai phiên bản trước đó của các trình duyệt Chrome, Firefox, Safari, Edge, và Opera.</a:t>
            </a:r>
          </a:p>
          <a:p>
            <a:pPr algn="l">
              <a:lnSpc>
                <a:spcPts val="6777"/>
              </a:lnSpc>
            </a:pPr>
            <a:r>
              <a:rPr lang="en-US" sz="3137" b="1" u="sng">
                <a:solidFill>
                  <a:srgbClr val="000000"/>
                </a:solidFill>
                <a:latin typeface="Canva Sans Bold"/>
                <a:ea typeface="Canva Sans Bold"/>
                <a:cs typeface="Canva Sans Bold"/>
                <a:sym typeface="Canva Sans Bold"/>
              </a:rPr>
              <a:t>Độc lập nền tảng</a:t>
            </a:r>
          </a:p>
          <a:p>
            <a:pPr algn="l">
              <a:lnSpc>
                <a:spcPts val="6777"/>
              </a:lnSpc>
            </a:pPr>
            <a:r>
              <a:rPr lang="en-US" sz="3137">
                <a:solidFill>
                  <a:srgbClr val="000000"/>
                </a:solidFill>
                <a:latin typeface="Canva Sans"/>
                <a:ea typeface="Canva Sans"/>
                <a:cs typeface="Canva Sans"/>
                <a:sym typeface="Canva Sans"/>
              </a:rPr>
              <a:t>Hệ thống phải có khả năng triển khai trên cả máy chủ Windows và Linux mà không cần sửa đổi mã nguồn.</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761844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 Scalability (Khả năng mở rộng)</a:t>
            </a:r>
          </a:p>
          <a:p>
            <a:pPr algn="l">
              <a:lnSpc>
                <a:spcPts val="6777"/>
              </a:lnSpc>
            </a:pPr>
            <a:r>
              <a:rPr lang="en-US" sz="3137" b="1" u="sng">
                <a:solidFill>
                  <a:srgbClr val="000000"/>
                </a:solidFill>
                <a:latin typeface="Canva Sans Bold"/>
                <a:ea typeface="Canva Sans Bold"/>
                <a:cs typeface="Canva Sans Bold"/>
                <a:sym typeface="Canva Sans Bold"/>
              </a:rPr>
              <a:t>Mở rộng ngang</a:t>
            </a:r>
          </a:p>
          <a:p>
            <a:pPr algn="l">
              <a:lnSpc>
                <a:spcPts val="6777"/>
              </a:lnSpc>
            </a:pPr>
            <a:r>
              <a:rPr lang="en-US" sz="3137">
                <a:solidFill>
                  <a:srgbClr val="000000"/>
                </a:solidFill>
                <a:latin typeface="Canva Sans"/>
                <a:ea typeface="Canva Sans"/>
                <a:cs typeface="Canva Sans"/>
                <a:sym typeface="Canva Sans"/>
              </a:rPr>
              <a:t>Kiến trúc hệ thống phải hỗ trợ mở rộng ngang để xử lý tải tăng bằng cách thêm máy chủ.</a:t>
            </a:r>
          </a:p>
          <a:p>
            <a:pPr algn="l">
              <a:lnSpc>
                <a:spcPts val="6777"/>
              </a:lnSpc>
            </a:pPr>
            <a:r>
              <a:rPr lang="en-US" sz="3137" b="1" u="sng">
                <a:solidFill>
                  <a:srgbClr val="000000"/>
                </a:solidFill>
                <a:latin typeface="Canva Sans Bold"/>
                <a:ea typeface="Canva Sans Bold"/>
                <a:cs typeface="Canva Sans Bold"/>
                <a:sym typeface="Canva Sans Bold"/>
              </a:rPr>
              <a:t>Kế hoạch dung lượng</a:t>
            </a:r>
          </a:p>
          <a:p>
            <a:pPr algn="l">
              <a:lnSpc>
                <a:spcPts val="6777"/>
              </a:lnSpc>
            </a:pPr>
            <a:r>
              <a:rPr lang="en-US" sz="3137">
                <a:solidFill>
                  <a:srgbClr val="000000"/>
                </a:solidFill>
                <a:latin typeface="Canva Sans"/>
                <a:ea typeface="Canva Sans"/>
                <a:cs typeface="Canva Sans"/>
                <a:sym typeface="Canva Sans"/>
              </a:rPr>
              <a:t>Hệ thống phải được thiết kế để xử lý tăng 100% số lượng người dùng và giao dịch trong vòng ba năm tới mà không cần thiết kế lại đáng kể.</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9332944"/>
          </a:xfrm>
          <a:prstGeom prst="rect">
            <a:avLst/>
          </a:prstGeom>
        </p:spPr>
        <p:txBody>
          <a:bodyPr lIns="0" tIns="0" rIns="0" bIns="0" rtlCol="0" anchor="t">
            <a:spAutoFit/>
          </a:bodyPr>
          <a:lstStyle/>
          <a:p>
            <a:pPr marL="677442" lvl="1" indent="-338721" algn="l">
              <a:lnSpc>
                <a:spcPts val="6777"/>
              </a:lnSpc>
              <a:buFont typeface="Arial"/>
              <a:buChar char="•"/>
            </a:pPr>
            <a:r>
              <a:rPr lang="en-US" sz="3137" b="1">
                <a:solidFill>
                  <a:srgbClr val="000000"/>
                </a:solidFill>
                <a:latin typeface="Canva Sans Bold"/>
                <a:ea typeface="Canva Sans Bold"/>
                <a:cs typeface="Canva Sans Bold"/>
                <a:sym typeface="Canva Sans Bold"/>
              </a:rPr>
              <a:t> Accessibility (Tính truy cập)</a:t>
            </a:r>
          </a:p>
          <a:p>
            <a:pPr algn="l">
              <a:lnSpc>
                <a:spcPts val="6777"/>
              </a:lnSpc>
            </a:pPr>
            <a:r>
              <a:rPr lang="en-US" sz="3137" b="1" u="sng">
                <a:solidFill>
                  <a:srgbClr val="000000"/>
                </a:solidFill>
                <a:latin typeface="Canva Sans Bold"/>
                <a:ea typeface="Canva Sans Bold"/>
                <a:cs typeface="Canva Sans Bold"/>
                <a:sym typeface="Canva Sans Bold"/>
              </a:rPr>
              <a:t>Độ sẵn sàng</a:t>
            </a:r>
          </a:p>
          <a:p>
            <a:pPr algn="l">
              <a:lnSpc>
                <a:spcPts val="6777"/>
              </a:lnSpc>
            </a:pPr>
            <a:r>
              <a:rPr lang="en-US" sz="3137">
                <a:solidFill>
                  <a:srgbClr val="000000"/>
                </a:solidFill>
                <a:latin typeface="Canva Sans"/>
                <a:ea typeface="Canva Sans"/>
                <a:cs typeface="Canva Sans"/>
                <a:sym typeface="Canva Sans"/>
              </a:rPr>
              <a:t>Giờ hoạt động Hệ thống phải truy cập được 24/7, ngoại trừ thời gian bảo trì đã lên lịch.</a:t>
            </a:r>
          </a:p>
          <a:p>
            <a:pPr algn="l">
              <a:lnSpc>
                <a:spcPts val="6777"/>
              </a:lnSpc>
            </a:pPr>
            <a:r>
              <a:rPr lang="en-US" sz="3137">
                <a:solidFill>
                  <a:srgbClr val="000000"/>
                </a:solidFill>
                <a:latin typeface="Canva Sans"/>
                <a:ea typeface="Canva Sans"/>
                <a:cs typeface="Canva Sans"/>
                <a:sym typeface="Canva Sans"/>
              </a:rPr>
              <a:t>Lên lịch bảo trì Bảo trì phải được lên lịch trong giờ sử dụng thấp (ví dụ: cuối tuần từ 2 giờ sáng đến 5 giờ sáng).</a:t>
            </a:r>
          </a:p>
          <a:p>
            <a:pPr algn="l">
              <a:lnSpc>
                <a:spcPts val="6777"/>
              </a:lnSpc>
            </a:pPr>
            <a:r>
              <a:rPr lang="en-US" sz="3137" b="1" u="sng">
                <a:solidFill>
                  <a:srgbClr val="000000"/>
                </a:solidFill>
                <a:latin typeface="Canva Sans Bold"/>
                <a:ea typeface="Canva Sans Bold"/>
                <a:cs typeface="Canva Sans Bold"/>
                <a:sym typeface="Canva Sans Bold"/>
              </a:rPr>
              <a:t>Hỗ trợ công nghệ trợ giúp</a:t>
            </a:r>
          </a:p>
          <a:p>
            <a:pPr algn="l">
              <a:lnSpc>
                <a:spcPts val="6777"/>
              </a:lnSpc>
            </a:pPr>
            <a:r>
              <a:rPr lang="en-US" sz="3137">
                <a:solidFill>
                  <a:srgbClr val="000000"/>
                </a:solidFill>
                <a:latin typeface="Canva Sans"/>
                <a:ea typeface="Canva Sans"/>
                <a:cs typeface="Canva Sans"/>
                <a:sym typeface="Canva Sans"/>
              </a:rPr>
              <a:t>Hệ thống phải hỗ trợ các công nghệ trợ giúp (ví dụ: trình đọc màn hình) để phục vụ người dùng khuyết tật</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C74"/>
        </a:solidFill>
        <a:effectLst/>
      </p:bgPr>
    </p:bg>
    <p:spTree>
      <p:nvGrpSpPr>
        <p:cNvPr id="1" name=""/>
        <p:cNvGrpSpPr/>
        <p:nvPr/>
      </p:nvGrpSpPr>
      <p:grpSpPr>
        <a:xfrm>
          <a:off x="0" y="0"/>
          <a:ext cx="0" cy="0"/>
          <a:chOff x="0" y="0"/>
          <a:chExt cx="0" cy="0"/>
        </a:xfrm>
      </p:grpSpPr>
      <p:sp>
        <p:nvSpPr>
          <p:cNvPr id="2" name="Freeform 2"/>
          <p:cNvSpPr/>
          <p:nvPr/>
        </p:nvSpPr>
        <p:spPr>
          <a:xfrm>
            <a:off x="9050693" y="-606175"/>
            <a:ext cx="15411352" cy="15411352"/>
          </a:xfrm>
          <a:custGeom>
            <a:avLst/>
            <a:gdLst/>
            <a:ahLst/>
            <a:cxnLst/>
            <a:rect l="l" t="t" r="r" b="b"/>
            <a:pathLst>
              <a:path w="15411352" h="15411352">
                <a:moveTo>
                  <a:pt x="0" y="0"/>
                </a:moveTo>
                <a:lnTo>
                  <a:pt x="15411351" y="0"/>
                </a:lnTo>
                <a:lnTo>
                  <a:pt x="15411351" y="15411351"/>
                </a:lnTo>
                <a:lnTo>
                  <a:pt x="0" y="15411351"/>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3153041" y="-5621027"/>
            <a:ext cx="10764527" cy="107645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846538" y="-5621027"/>
            <a:ext cx="9531646" cy="953164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255065" y="5604052"/>
            <a:ext cx="10399065" cy="1039906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C74"/>
            </a:solidFill>
          </p:spPr>
          <p:txBody>
            <a:bodyPr/>
            <a:lstStyle/>
            <a:p>
              <a:endParaRPr lang="vi-V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440834" y="679099"/>
            <a:ext cx="4385302" cy="775403"/>
            <a:chOff x="0" y="0"/>
            <a:chExt cx="1200079" cy="212196"/>
          </a:xfrm>
        </p:grpSpPr>
        <p:sp>
          <p:nvSpPr>
            <p:cNvPr id="13" name="Freeform 13"/>
            <p:cNvSpPr/>
            <p:nvPr/>
          </p:nvSpPr>
          <p:spPr>
            <a:xfrm>
              <a:off x="0" y="0"/>
              <a:ext cx="1200079" cy="212196"/>
            </a:xfrm>
            <a:custGeom>
              <a:avLst/>
              <a:gdLst/>
              <a:ahLst/>
              <a:cxnLst/>
              <a:rect l="l" t="t" r="r" b="b"/>
              <a:pathLst>
                <a:path w="1200079" h="212196">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gradFill rotWithShape="1">
              <a:gsLst>
                <a:gs pos="0">
                  <a:srgbClr val="FFFFFF">
                    <a:alpha val="100000"/>
                  </a:srgbClr>
                </a:gs>
                <a:gs pos="100000">
                  <a:srgbClr val="C7C9FF">
                    <a:alpha val="69000"/>
                  </a:srgbClr>
                </a:gs>
              </a:gsLst>
              <a:lin ang="2700000"/>
            </a:gradFill>
          </p:spPr>
          <p:txBody>
            <a:bodyPr/>
            <a:lstStyle/>
            <a:p>
              <a:endParaRPr lang="vi-VN"/>
            </a:p>
          </p:txBody>
        </p:sp>
        <p:sp>
          <p:nvSpPr>
            <p:cNvPr id="14" name="TextBox 14"/>
            <p:cNvSpPr txBox="1"/>
            <p:nvPr/>
          </p:nvSpPr>
          <p:spPr>
            <a:xfrm>
              <a:off x="0" y="-28575"/>
              <a:ext cx="1200079" cy="240771"/>
            </a:xfrm>
            <a:prstGeom prst="rect">
              <a:avLst/>
            </a:prstGeom>
          </p:spPr>
          <p:txBody>
            <a:bodyPr lIns="50800" tIns="50800" rIns="50800" bIns="50800" rtlCol="0" anchor="ctr"/>
            <a:lstStyle/>
            <a:p>
              <a:pPr algn="ctr">
                <a:lnSpc>
                  <a:spcPts val="1960"/>
                </a:lnSpc>
              </a:pPr>
              <a:endParaRPr/>
            </a:p>
          </p:txBody>
        </p:sp>
      </p:grpSp>
      <p:sp>
        <p:nvSpPr>
          <p:cNvPr id="15" name="TextBox 15"/>
          <p:cNvSpPr txBox="1"/>
          <p:nvPr/>
        </p:nvSpPr>
        <p:spPr>
          <a:xfrm>
            <a:off x="90567" y="791214"/>
            <a:ext cx="3322500" cy="474973"/>
          </a:xfrm>
          <a:prstGeom prst="rect">
            <a:avLst/>
          </a:prstGeom>
        </p:spPr>
        <p:txBody>
          <a:bodyPr lIns="0" tIns="0" rIns="0" bIns="0" rtlCol="0" anchor="t">
            <a:spAutoFit/>
          </a:bodyPr>
          <a:lstStyle/>
          <a:p>
            <a:pPr algn="ctr">
              <a:lnSpc>
                <a:spcPts val="3745"/>
              </a:lnSpc>
            </a:pPr>
            <a:r>
              <a:rPr lang="en-US" sz="2675" b="1">
                <a:solidFill>
                  <a:srgbClr val="000C74"/>
                </a:solidFill>
                <a:latin typeface="Poppins Bold"/>
                <a:ea typeface="Poppins Bold"/>
                <a:cs typeface="Poppins Bold"/>
                <a:sym typeface="Poppins Bold"/>
              </a:rPr>
              <a:t>MỤC LỤC</a:t>
            </a:r>
          </a:p>
        </p:txBody>
      </p:sp>
      <p:sp>
        <p:nvSpPr>
          <p:cNvPr id="16" name="TextBox 16"/>
          <p:cNvSpPr txBox="1"/>
          <p:nvPr/>
        </p:nvSpPr>
        <p:spPr>
          <a:xfrm>
            <a:off x="500311" y="2408780"/>
            <a:ext cx="13127258" cy="6447224"/>
          </a:xfrm>
          <a:prstGeom prst="rect">
            <a:avLst/>
          </a:prstGeom>
        </p:spPr>
        <p:txBody>
          <a:bodyPr lIns="0" tIns="0" rIns="0" bIns="0" rtlCol="0" anchor="t">
            <a:spAutoFit/>
          </a:bodyPr>
          <a:lstStyle/>
          <a:p>
            <a:pPr marL="1567712" lvl="1" indent="-783856" algn="just">
              <a:lnSpc>
                <a:spcPts val="10165"/>
              </a:lnSpc>
              <a:buAutoNum type="arabicPeriod"/>
            </a:pPr>
            <a:r>
              <a:rPr lang="en-US" sz="7261">
                <a:solidFill>
                  <a:srgbClr val="FFFFFF"/>
                </a:solidFill>
                <a:latin typeface="Poppins"/>
                <a:ea typeface="Poppins"/>
                <a:cs typeface="Poppins"/>
                <a:sym typeface="Poppins"/>
              </a:rPr>
              <a:t>REQUIREMENT ELICITATION</a:t>
            </a:r>
          </a:p>
          <a:p>
            <a:pPr marL="1567712" lvl="1" indent="-783856" algn="just">
              <a:lnSpc>
                <a:spcPts val="10165"/>
              </a:lnSpc>
              <a:buAutoNum type="arabicPeriod"/>
            </a:pPr>
            <a:r>
              <a:rPr lang="en-US" sz="7261">
                <a:solidFill>
                  <a:srgbClr val="FFFFFF"/>
                </a:solidFill>
                <a:latin typeface="Poppins"/>
                <a:ea typeface="Poppins"/>
                <a:cs typeface="Poppins"/>
                <a:sym typeface="Poppins"/>
              </a:rPr>
              <a:t>REQUIREMENTS</a:t>
            </a:r>
          </a:p>
          <a:p>
            <a:pPr marL="1567712" lvl="1" indent="-783856" algn="just">
              <a:lnSpc>
                <a:spcPts val="10165"/>
              </a:lnSpc>
              <a:buAutoNum type="arabicPeriod"/>
            </a:pPr>
            <a:r>
              <a:rPr lang="en-US" sz="7261">
                <a:solidFill>
                  <a:srgbClr val="FFFFFF"/>
                </a:solidFill>
                <a:latin typeface="Poppins"/>
                <a:ea typeface="Poppins"/>
                <a:cs typeface="Poppins"/>
                <a:sym typeface="Poppins"/>
              </a:rPr>
              <a:t>USE-CASE ANALYSIS</a:t>
            </a:r>
          </a:p>
          <a:p>
            <a:pPr marL="1567712" lvl="1" indent="-783856" algn="just">
              <a:lnSpc>
                <a:spcPts val="10165"/>
              </a:lnSpc>
              <a:buAutoNum type="arabicPeriod"/>
            </a:pPr>
            <a:r>
              <a:rPr lang="en-US" sz="7261">
                <a:solidFill>
                  <a:srgbClr val="FFFFFF"/>
                </a:solidFill>
                <a:latin typeface="Poppins"/>
                <a:ea typeface="Poppins"/>
                <a:cs typeface="Poppins"/>
                <a:sym typeface="Poppins"/>
              </a:rPr>
              <a:t>SYSTEM MODELLING</a:t>
            </a:r>
          </a:p>
          <a:p>
            <a:pPr marL="1567712" lvl="1" indent="-783856" algn="just">
              <a:lnSpc>
                <a:spcPts val="10165"/>
              </a:lnSpc>
              <a:buAutoNum type="arabicPeriod"/>
            </a:pPr>
            <a:r>
              <a:rPr lang="en-US" sz="7261">
                <a:solidFill>
                  <a:srgbClr val="FFFFFF"/>
                </a:solidFill>
                <a:latin typeface="Poppins"/>
                <a:ea typeface="Poppins"/>
                <a:cs typeface="Poppins"/>
                <a:sym typeface="Poppins"/>
              </a:rPr>
              <a:t>ARCHITECTURE DESIGN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2.2. Non-Functional requirements </a:t>
            </a:r>
          </a:p>
        </p:txBody>
      </p:sp>
      <p:sp>
        <p:nvSpPr>
          <p:cNvPr id="12" name="TextBox 12"/>
          <p:cNvSpPr txBox="1"/>
          <p:nvPr/>
        </p:nvSpPr>
        <p:spPr>
          <a:xfrm>
            <a:off x="309001" y="1530901"/>
            <a:ext cx="17669998" cy="9332944"/>
          </a:xfrm>
          <a:prstGeom prst="rect">
            <a:avLst/>
          </a:prstGeom>
        </p:spPr>
        <p:txBody>
          <a:bodyPr lIns="0" tIns="0" rIns="0" bIns="0" rtlCol="0" anchor="t">
            <a:spAutoFit/>
          </a:bodyPr>
          <a:lstStyle/>
          <a:p>
            <a:pPr marL="677442" lvl="1" indent="-338721" algn="l">
              <a:lnSpc>
                <a:spcPts val="6777"/>
              </a:lnSpc>
              <a:buFont typeface="Arial"/>
              <a:buChar char="•"/>
            </a:pPr>
            <a:r>
              <a:rPr lang="en-US" sz="3137">
                <a:solidFill>
                  <a:srgbClr val="000000"/>
                </a:solidFill>
                <a:latin typeface="Canva Sans"/>
                <a:ea typeface="Canva Sans"/>
                <a:cs typeface="Canva Sans"/>
                <a:sym typeface="Canva Sans"/>
              </a:rPr>
              <a:t> </a:t>
            </a:r>
            <a:r>
              <a:rPr lang="en-US" sz="3137" b="1">
                <a:solidFill>
                  <a:srgbClr val="000000"/>
                </a:solidFill>
                <a:latin typeface="Canva Sans Bold"/>
                <a:ea typeface="Canva Sans Bold"/>
                <a:cs typeface="Canva Sans Bold"/>
                <a:sym typeface="Canva Sans Bold"/>
              </a:rPr>
              <a:t>Legal and Compliance (Pháp lý và tuân thủ)</a:t>
            </a:r>
          </a:p>
          <a:p>
            <a:pPr algn="l">
              <a:lnSpc>
                <a:spcPts val="6777"/>
              </a:lnSpc>
            </a:pPr>
            <a:r>
              <a:rPr lang="en-US" sz="3137" b="1" u="sng">
                <a:solidFill>
                  <a:srgbClr val="000000"/>
                </a:solidFill>
                <a:latin typeface="Canva Sans Bold"/>
                <a:ea typeface="Canva Sans Bold"/>
                <a:cs typeface="Canva Sans Bold"/>
                <a:sym typeface="Canva Sans Bold"/>
              </a:rPr>
              <a:t>Tuân thủ quy định</a:t>
            </a:r>
          </a:p>
          <a:p>
            <a:pPr algn="l">
              <a:lnSpc>
                <a:spcPts val="6777"/>
              </a:lnSpc>
            </a:pPr>
            <a:r>
              <a:rPr lang="en-US" sz="3137">
                <a:solidFill>
                  <a:srgbClr val="000000"/>
                </a:solidFill>
                <a:latin typeface="Canva Sans"/>
                <a:ea typeface="Canva Sans"/>
                <a:cs typeface="Canva Sans"/>
                <a:sym typeface="Canva Sans"/>
              </a:rPr>
              <a:t>Hệ thống phải tuân thủ tất cả các luật và quy định địa phương và quốc tế liên quan đến bảo vệ</a:t>
            </a:r>
          </a:p>
          <a:p>
            <a:pPr algn="l">
              <a:lnSpc>
                <a:spcPts val="6777"/>
              </a:lnSpc>
            </a:pPr>
            <a:r>
              <a:rPr lang="en-US" sz="3137">
                <a:solidFill>
                  <a:srgbClr val="000000"/>
                </a:solidFill>
                <a:latin typeface="Canva Sans"/>
                <a:ea typeface="Canva Sans"/>
                <a:cs typeface="Canva Sans"/>
                <a:sym typeface="Canva Sans"/>
              </a:rPr>
              <a:t>dữ liệu và giao dịch điện tử.</a:t>
            </a:r>
          </a:p>
          <a:p>
            <a:pPr algn="l">
              <a:lnSpc>
                <a:spcPts val="6777"/>
              </a:lnSpc>
            </a:pPr>
            <a:r>
              <a:rPr lang="en-US" sz="3137" b="1" u="sng">
                <a:solidFill>
                  <a:srgbClr val="000000"/>
                </a:solidFill>
                <a:latin typeface="Canva Sans Bold"/>
                <a:ea typeface="Canva Sans Bold"/>
                <a:cs typeface="Canva Sans Bold"/>
                <a:sym typeface="Canva Sans Bold"/>
              </a:rPr>
              <a:t>Chính sách của trường</a:t>
            </a:r>
          </a:p>
          <a:p>
            <a:pPr algn="l">
              <a:lnSpc>
                <a:spcPts val="6777"/>
              </a:lnSpc>
            </a:pPr>
            <a:r>
              <a:rPr lang="en-US" sz="3137">
                <a:solidFill>
                  <a:srgbClr val="000000"/>
                </a:solidFill>
                <a:latin typeface="Canva Sans"/>
                <a:ea typeface="Canva Sans"/>
                <a:cs typeface="Canva Sans"/>
                <a:sym typeface="Canva Sans"/>
              </a:rPr>
              <a:t>Hệ thống phải tuân thủ các chính sách CNTT của HCMUT, bao gồm sử dụng chấp nhận được,</a:t>
            </a:r>
          </a:p>
          <a:p>
            <a:pPr algn="l">
              <a:lnSpc>
                <a:spcPts val="6777"/>
              </a:lnSpc>
            </a:pPr>
            <a:r>
              <a:rPr lang="en-US" sz="3137">
                <a:solidFill>
                  <a:srgbClr val="000000"/>
                </a:solidFill>
                <a:latin typeface="Canva Sans"/>
                <a:ea typeface="Canva Sans"/>
                <a:cs typeface="Canva Sans"/>
                <a:sym typeface="Canva Sans"/>
              </a:rPr>
              <a:t>lưu giữ dữ liệu và bảo mật.</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C74"/>
        </a:solidFill>
        <a:effectLst/>
      </p:bgPr>
    </p:bg>
    <p:spTree>
      <p:nvGrpSpPr>
        <p:cNvPr id="1" name=""/>
        <p:cNvGrpSpPr/>
        <p:nvPr/>
      </p:nvGrpSpPr>
      <p:grpSpPr>
        <a:xfrm>
          <a:off x="0" y="0"/>
          <a:ext cx="0" cy="0"/>
          <a:chOff x="0" y="0"/>
          <a:chExt cx="0" cy="0"/>
        </a:xfrm>
      </p:grpSpPr>
      <p:grpSp>
        <p:nvGrpSpPr>
          <p:cNvPr id="2" name="Group 2"/>
          <p:cNvGrpSpPr/>
          <p:nvPr/>
        </p:nvGrpSpPr>
        <p:grpSpPr>
          <a:xfrm>
            <a:off x="-3153041" y="-5621027"/>
            <a:ext cx="10764527" cy="107645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846538" y="-5621027"/>
            <a:ext cx="9531646" cy="95316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55065" y="5604052"/>
            <a:ext cx="10399065" cy="1039906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C74"/>
            </a:solidFill>
          </p:spPr>
          <p:txBody>
            <a:bodyPr/>
            <a:lstStyle/>
            <a:p>
              <a:endParaRPr lang="vi-V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488763" y="4180143"/>
            <a:ext cx="13310474" cy="1583190"/>
          </a:xfrm>
          <a:prstGeom prst="rect">
            <a:avLst/>
          </a:prstGeom>
        </p:spPr>
        <p:txBody>
          <a:bodyPr lIns="0" tIns="0" rIns="0" bIns="0" rtlCol="0" anchor="t">
            <a:spAutoFit/>
          </a:bodyPr>
          <a:lstStyle/>
          <a:p>
            <a:pPr algn="just">
              <a:lnSpc>
                <a:spcPts val="12978"/>
              </a:lnSpc>
            </a:pPr>
            <a:r>
              <a:rPr lang="en-US" sz="9270" b="1" dirty="0">
                <a:solidFill>
                  <a:srgbClr val="FFFFFF"/>
                </a:solidFill>
                <a:latin typeface="Poppins Bold"/>
                <a:ea typeface="Poppins Bold"/>
                <a:cs typeface="Poppins Bold"/>
                <a:sym typeface="Poppins Bold"/>
              </a:rPr>
              <a:t>3.USE-CASE ANALYSIS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28066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3. USE-CASE ANALYSIS</a:t>
            </a:r>
          </a:p>
        </p:txBody>
      </p:sp>
      <p:sp>
        <p:nvSpPr>
          <p:cNvPr id="12" name="TextBox 12"/>
          <p:cNvSpPr txBox="1"/>
          <p:nvPr/>
        </p:nvSpPr>
        <p:spPr>
          <a:xfrm>
            <a:off x="364259" y="2623794"/>
            <a:ext cx="11424881" cy="1332070"/>
          </a:xfrm>
          <a:prstGeom prst="rect">
            <a:avLst/>
          </a:prstGeom>
        </p:spPr>
        <p:txBody>
          <a:bodyPr lIns="0" tIns="0" rIns="0" bIns="0" rtlCol="0" anchor="t">
            <a:spAutoFit/>
          </a:bodyPr>
          <a:lstStyle/>
          <a:p>
            <a:pPr algn="l">
              <a:lnSpc>
                <a:spcPts val="5328"/>
              </a:lnSpc>
            </a:pPr>
            <a:r>
              <a:rPr lang="en-US" sz="3806" b="1">
                <a:solidFill>
                  <a:srgbClr val="000000"/>
                </a:solidFill>
                <a:latin typeface="Canva Sans Bold"/>
                <a:ea typeface="Canva Sans Bold"/>
                <a:cs typeface="Canva Sans Bold"/>
                <a:sym typeface="Canva Sans Bold"/>
              </a:rPr>
              <a:t>3.1. The whole system (Toàn bộ hệ thống)</a:t>
            </a:r>
          </a:p>
          <a:p>
            <a:pPr algn="l">
              <a:lnSpc>
                <a:spcPts val="5328"/>
              </a:lnSpc>
            </a:pPr>
            <a:r>
              <a:rPr lang="en-US" sz="3806" b="1">
                <a:solidFill>
                  <a:srgbClr val="000000"/>
                </a:solidFill>
                <a:latin typeface="Canva Sans Bold"/>
                <a:ea typeface="Canva Sans Bold"/>
                <a:cs typeface="Canva Sans Bold"/>
                <a:sym typeface="Canva Sans Bold"/>
              </a:rPr>
              <a:t>3.2. Module: Print document (Mô-đun: In tài liệu)</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02045" y="2911248"/>
            <a:ext cx="17376954" cy="7066261"/>
          </a:xfrm>
          <a:custGeom>
            <a:avLst/>
            <a:gdLst/>
            <a:ahLst/>
            <a:cxnLst/>
            <a:rect l="l" t="t" r="r" b="b"/>
            <a:pathLst>
              <a:path w="17376954" h="7066261">
                <a:moveTo>
                  <a:pt x="0" y="0"/>
                </a:moveTo>
                <a:lnTo>
                  <a:pt x="17376954" y="0"/>
                </a:lnTo>
                <a:lnTo>
                  <a:pt x="17376954" y="7066262"/>
                </a:lnTo>
                <a:lnTo>
                  <a:pt x="0" y="7066262"/>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28066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3.1. The whole system </a:t>
            </a:r>
          </a:p>
        </p:txBody>
      </p:sp>
      <p:sp>
        <p:nvSpPr>
          <p:cNvPr id="13" name="TextBox 13"/>
          <p:cNvSpPr txBox="1"/>
          <p:nvPr/>
        </p:nvSpPr>
        <p:spPr>
          <a:xfrm>
            <a:off x="309001" y="1530901"/>
            <a:ext cx="17669998" cy="2474944"/>
          </a:xfrm>
          <a:prstGeom prst="rect">
            <a:avLst/>
          </a:prstGeom>
        </p:spPr>
        <p:txBody>
          <a:bodyPr lIns="0" tIns="0" rIns="0" bIns="0" rtlCol="0" anchor="t">
            <a:spAutoFit/>
          </a:bodyPr>
          <a:lstStyle/>
          <a:p>
            <a:pPr marL="677442" lvl="1" indent="-338721" algn="l">
              <a:lnSpc>
                <a:spcPts val="6777"/>
              </a:lnSpc>
              <a:buFont typeface="Arial"/>
              <a:buChar char="•"/>
            </a:pPr>
            <a:r>
              <a:rPr lang="en-US" sz="3137">
                <a:solidFill>
                  <a:srgbClr val="000000"/>
                </a:solidFill>
                <a:latin typeface="Canva Sans"/>
                <a:ea typeface="Canva Sans"/>
                <a:cs typeface="Canva Sans"/>
                <a:sym typeface="Canva Sans"/>
              </a:rPr>
              <a:t>Actors (Các tác nhân)</a:t>
            </a:r>
          </a:p>
          <a:p>
            <a:pPr algn="l">
              <a:lnSpc>
                <a:spcPts val="6777"/>
              </a:lnSpc>
            </a:pPr>
            <a:endParaRPr lang="en-US" sz="3137">
              <a:solidFill>
                <a:srgbClr val="000000"/>
              </a:solidFill>
              <a:latin typeface="Canva Sans"/>
              <a:ea typeface="Canva Sans"/>
              <a:cs typeface="Canva Sans"/>
              <a:sym typeface="Canva Sans"/>
            </a:endParaRP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201969" y="2192846"/>
            <a:ext cx="16057331" cy="7891168"/>
          </a:xfrm>
          <a:custGeom>
            <a:avLst/>
            <a:gdLst/>
            <a:ahLst/>
            <a:cxnLst/>
            <a:rect l="l" t="t" r="r" b="b"/>
            <a:pathLst>
              <a:path w="16057331" h="7891168">
                <a:moveTo>
                  <a:pt x="0" y="0"/>
                </a:moveTo>
                <a:lnTo>
                  <a:pt x="16057331" y="0"/>
                </a:lnTo>
                <a:lnTo>
                  <a:pt x="16057331" y="7891167"/>
                </a:lnTo>
                <a:lnTo>
                  <a:pt x="0" y="7891167"/>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28066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3.1. The whole system </a:t>
            </a:r>
          </a:p>
        </p:txBody>
      </p:sp>
      <p:sp>
        <p:nvSpPr>
          <p:cNvPr id="13" name="TextBox 13"/>
          <p:cNvSpPr txBox="1"/>
          <p:nvPr/>
        </p:nvSpPr>
        <p:spPr>
          <a:xfrm>
            <a:off x="309001" y="1410161"/>
            <a:ext cx="17669998" cy="1617694"/>
          </a:xfrm>
          <a:prstGeom prst="rect">
            <a:avLst/>
          </a:prstGeom>
        </p:spPr>
        <p:txBody>
          <a:bodyPr lIns="0" tIns="0" rIns="0" bIns="0" rtlCol="0" anchor="t">
            <a:spAutoFit/>
          </a:bodyPr>
          <a:lstStyle/>
          <a:p>
            <a:pPr marL="677442" lvl="1" indent="-338721" algn="l">
              <a:lnSpc>
                <a:spcPts val="6777"/>
              </a:lnSpc>
              <a:buFont typeface="Arial"/>
              <a:buChar char="•"/>
            </a:pPr>
            <a:r>
              <a:rPr lang="en-US" sz="3137">
                <a:solidFill>
                  <a:srgbClr val="000000"/>
                </a:solidFill>
                <a:latin typeface="Canva Sans"/>
                <a:ea typeface="Canva Sans"/>
                <a:cs typeface="Canva Sans"/>
                <a:sym typeface="Canva Sans"/>
              </a:rPr>
              <a:t>Main use-case branches (Các nhánh use-case chính)</a:t>
            </a:r>
          </a:p>
          <a:p>
            <a:pPr algn="l">
              <a:lnSpc>
                <a:spcPts val="6777"/>
              </a:lnSpc>
            </a:pPr>
            <a:endParaRPr lang="en-US" sz="3137">
              <a:solidFill>
                <a:srgbClr val="000000"/>
              </a:solidFill>
              <a:latin typeface="Canva Sans"/>
              <a:ea typeface="Canva Sans"/>
              <a:cs typeface="Canva Sans"/>
              <a:sym typeface="Canva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675143" y="-4235218"/>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489404" y="623512"/>
            <a:ext cx="11303755" cy="8914491"/>
          </a:xfrm>
          <a:custGeom>
            <a:avLst/>
            <a:gdLst/>
            <a:ahLst/>
            <a:cxnLst/>
            <a:rect l="l" t="t" r="r" b="b"/>
            <a:pathLst>
              <a:path w="11303755" h="8914491">
                <a:moveTo>
                  <a:pt x="0" y="0"/>
                </a:moveTo>
                <a:lnTo>
                  <a:pt x="11303755" y="0"/>
                </a:lnTo>
                <a:lnTo>
                  <a:pt x="11303755" y="8914491"/>
                </a:lnTo>
                <a:lnTo>
                  <a:pt x="0" y="8914491"/>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611174" y="26760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3.1. The whole system </a:t>
            </a:r>
          </a:p>
        </p:txBody>
      </p:sp>
      <p:sp>
        <p:nvSpPr>
          <p:cNvPr id="13" name="TextBox 13"/>
          <p:cNvSpPr txBox="1"/>
          <p:nvPr/>
        </p:nvSpPr>
        <p:spPr>
          <a:xfrm>
            <a:off x="0" y="4505919"/>
            <a:ext cx="6489404" cy="1617694"/>
          </a:xfrm>
          <a:prstGeom prst="rect">
            <a:avLst/>
          </a:prstGeom>
        </p:spPr>
        <p:txBody>
          <a:bodyPr lIns="0" tIns="0" rIns="0" bIns="0" rtlCol="0" anchor="t">
            <a:spAutoFit/>
          </a:bodyPr>
          <a:lstStyle/>
          <a:p>
            <a:pPr marL="677442" lvl="1" indent="-338721" algn="l">
              <a:lnSpc>
                <a:spcPts val="6777"/>
              </a:lnSpc>
              <a:buFont typeface="Arial"/>
              <a:buChar char="•"/>
            </a:pPr>
            <a:r>
              <a:rPr lang="en-US" sz="3137">
                <a:solidFill>
                  <a:srgbClr val="000000"/>
                </a:solidFill>
                <a:latin typeface="Canva Sans"/>
                <a:ea typeface="Canva Sans"/>
                <a:cs typeface="Canva Sans"/>
                <a:sym typeface="Canva Sans"/>
              </a:rPr>
              <a:t>Use-case Diagram toàn bộ hệ thống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216191" y="2361105"/>
            <a:ext cx="13855617" cy="7335327"/>
          </a:xfrm>
          <a:custGeom>
            <a:avLst/>
            <a:gdLst/>
            <a:ahLst/>
            <a:cxnLst/>
            <a:rect l="l" t="t" r="r" b="b"/>
            <a:pathLst>
              <a:path w="13855617" h="7335327">
                <a:moveTo>
                  <a:pt x="0" y="0"/>
                </a:moveTo>
                <a:lnTo>
                  <a:pt x="13855618" y="0"/>
                </a:lnTo>
                <a:lnTo>
                  <a:pt x="13855618" y="7335327"/>
                </a:lnTo>
                <a:lnTo>
                  <a:pt x="0" y="7335327"/>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28066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3.2 Module: Print document</a:t>
            </a:r>
          </a:p>
        </p:txBody>
      </p:sp>
      <p:sp>
        <p:nvSpPr>
          <p:cNvPr id="13" name="TextBox 13"/>
          <p:cNvSpPr txBox="1"/>
          <p:nvPr/>
        </p:nvSpPr>
        <p:spPr>
          <a:xfrm>
            <a:off x="309001" y="1410161"/>
            <a:ext cx="17669998" cy="760444"/>
          </a:xfrm>
          <a:prstGeom prst="rect">
            <a:avLst/>
          </a:prstGeom>
        </p:spPr>
        <p:txBody>
          <a:bodyPr lIns="0" tIns="0" rIns="0" bIns="0" rtlCol="0" anchor="t">
            <a:spAutoFit/>
          </a:bodyPr>
          <a:lstStyle/>
          <a:p>
            <a:pPr marL="677442" lvl="1" indent="-338721" algn="l">
              <a:lnSpc>
                <a:spcPts val="6777"/>
              </a:lnSpc>
              <a:buFont typeface="Arial"/>
              <a:buChar char="•"/>
            </a:pPr>
            <a:r>
              <a:rPr lang="en-US" sz="3137">
                <a:solidFill>
                  <a:srgbClr val="000000"/>
                </a:solidFill>
                <a:latin typeface="Canva Sans"/>
                <a:ea typeface="Canva Sans"/>
                <a:cs typeface="Canva Sans"/>
                <a:sym typeface="Canva Sans"/>
              </a:rPr>
              <a:t>Use-case Diagram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335105" y="2361105"/>
            <a:ext cx="15617790" cy="7688473"/>
          </a:xfrm>
          <a:custGeom>
            <a:avLst/>
            <a:gdLst/>
            <a:ahLst/>
            <a:cxnLst/>
            <a:rect l="l" t="t" r="r" b="b"/>
            <a:pathLst>
              <a:path w="15617790" h="7688473">
                <a:moveTo>
                  <a:pt x="0" y="0"/>
                </a:moveTo>
                <a:lnTo>
                  <a:pt x="15617790" y="0"/>
                </a:lnTo>
                <a:lnTo>
                  <a:pt x="15617790" y="7688473"/>
                </a:lnTo>
                <a:lnTo>
                  <a:pt x="0" y="7688473"/>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28066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3.2 Module: Print document</a:t>
            </a:r>
          </a:p>
        </p:txBody>
      </p:sp>
      <p:sp>
        <p:nvSpPr>
          <p:cNvPr id="13" name="TextBox 13"/>
          <p:cNvSpPr txBox="1"/>
          <p:nvPr/>
        </p:nvSpPr>
        <p:spPr>
          <a:xfrm>
            <a:off x="309001" y="1410161"/>
            <a:ext cx="17669998" cy="760444"/>
          </a:xfrm>
          <a:prstGeom prst="rect">
            <a:avLst/>
          </a:prstGeom>
        </p:spPr>
        <p:txBody>
          <a:bodyPr lIns="0" tIns="0" rIns="0" bIns="0" rtlCol="0" anchor="t">
            <a:spAutoFit/>
          </a:bodyPr>
          <a:lstStyle/>
          <a:p>
            <a:pPr marL="677442" lvl="1" indent="-338721" algn="l">
              <a:lnSpc>
                <a:spcPts val="6777"/>
              </a:lnSpc>
              <a:buFont typeface="Arial"/>
              <a:buChar char="•"/>
            </a:pPr>
            <a:r>
              <a:rPr lang="en-US" sz="3137">
                <a:solidFill>
                  <a:srgbClr val="000000"/>
                </a:solidFill>
                <a:latin typeface="Canva Sans"/>
                <a:ea typeface="Canva Sans"/>
                <a:cs typeface="Canva Sans"/>
                <a:sym typeface="Canva Sans"/>
              </a:rPr>
              <a:t>Mô tả use case In tài liệu</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940441" y="2361105"/>
            <a:ext cx="12407118" cy="7782243"/>
          </a:xfrm>
          <a:custGeom>
            <a:avLst/>
            <a:gdLst/>
            <a:ahLst/>
            <a:cxnLst/>
            <a:rect l="l" t="t" r="r" b="b"/>
            <a:pathLst>
              <a:path w="12407118" h="7782243">
                <a:moveTo>
                  <a:pt x="0" y="0"/>
                </a:moveTo>
                <a:lnTo>
                  <a:pt x="12407118" y="0"/>
                </a:lnTo>
                <a:lnTo>
                  <a:pt x="12407118" y="7782242"/>
                </a:lnTo>
                <a:lnTo>
                  <a:pt x="0" y="7782242"/>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28066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3.2 Module: Print document</a:t>
            </a:r>
          </a:p>
        </p:txBody>
      </p:sp>
      <p:sp>
        <p:nvSpPr>
          <p:cNvPr id="13" name="TextBox 13"/>
          <p:cNvSpPr txBox="1"/>
          <p:nvPr/>
        </p:nvSpPr>
        <p:spPr>
          <a:xfrm>
            <a:off x="309001" y="1410161"/>
            <a:ext cx="17669998" cy="760444"/>
          </a:xfrm>
          <a:prstGeom prst="rect">
            <a:avLst/>
          </a:prstGeom>
        </p:spPr>
        <p:txBody>
          <a:bodyPr lIns="0" tIns="0" rIns="0" bIns="0" rtlCol="0" anchor="t">
            <a:spAutoFit/>
          </a:bodyPr>
          <a:lstStyle/>
          <a:p>
            <a:pPr marL="677442" lvl="1" indent="-338721" algn="l">
              <a:lnSpc>
                <a:spcPts val="6777"/>
              </a:lnSpc>
              <a:buFont typeface="Arial"/>
              <a:buChar char="•"/>
            </a:pPr>
            <a:r>
              <a:rPr lang="en-US" sz="3137">
                <a:solidFill>
                  <a:srgbClr val="000000"/>
                </a:solidFill>
                <a:latin typeface="Canva Sans"/>
                <a:ea typeface="Canva Sans"/>
                <a:cs typeface="Canva Sans"/>
                <a:sym typeface="Canva Sans"/>
              </a:rPr>
              <a:t>Mô tả use case In tài liệu</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C74"/>
        </a:solidFill>
        <a:effectLst/>
      </p:bgPr>
    </p:bg>
    <p:spTree>
      <p:nvGrpSpPr>
        <p:cNvPr id="1" name=""/>
        <p:cNvGrpSpPr/>
        <p:nvPr/>
      </p:nvGrpSpPr>
      <p:grpSpPr>
        <a:xfrm>
          <a:off x="0" y="0"/>
          <a:ext cx="0" cy="0"/>
          <a:chOff x="0" y="0"/>
          <a:chExt cx="0" cy="0"/>
        </a:xfrm>
      </p:grpSpPr>
      <p:grpSp>
        <p:nvGrpSpPr>
          <p:cNvPr id="2" name="Group 2"/>
          <p:cNvGrpSpPr/>
          <p:nvPr/>
        </p:nvGrpSpPr>
        <p:grpSpPr>
          <a:xfrm>
            <a:off x="-3153041" y="-5621027"/>
            <a:ext cx="10764527" cy="107645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846538" y="-5621027"/>
            <a:ext cx="9531646" cy="95316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55065" y="5604052"/>
            <a:ext cx="10399065" cy="1039906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C74"/>
            </a:solidFill>
          </p:spPr>
          <p:txBody>
            <a:bodyPr/>
            <a:lstStyle/>
            <a:p>
              <a:endParaRPr lang="vi-V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488763" y="4180143"/>
            <a:ext cx="12469892" cy="1669538"/>
          </a:xfrm>
          <a:prstGeom prst="rect">
            <a:avLst/>
          </a:prstGeom>
        </p:spPr>
        <p:txBody>
          <a:bodyPr lIns="0" tIns="0" rIns="0" bIns="0" rtlCol="0" anchor="t">
            <a:spAutoFit/>
          </a:bodyPr>
          <a:lstStyle/>
          <a:p>
            <a:pPr algn="just">
              <a:lnSpc>
                <a:spcPts val="12978"/>
              </a:lnSpc>
            </a:pPr>
            <a:r>
              <a:rPr lang="en-US" sz="9270" b="1">
                <a:solidFill>
                  <a:srgbClr val="FFFFFF"/>
                </a:solidFill>
                <a:latin typeface="Poppins Bold"/>
                <a:ea typeface="Poppins Bold"/>
                <a:cs typeface="Poppins Bold"/>
                <a:sym typeface="Poppins Bold"/>
              </a:rPr>
              <a:t>4. SYSTEM MODELING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C74"/>
        </a:solidFill>
        <a:effectLst/>
      </p:bgPr>
    </p:bg>
    <p:spTree>
      <p:nvGrpSpPr>
        <p:cNvPr id="1" name=""/>
        <p:cNvGrpSpPr/>
        <p:nvPr/>
      </p:nvGrpSpPr>
      <p:grpSpPr>
        <a:xfrm>
          <a:off x="0" y="0"/>
          <a:ext cx="0" cy="0"/>
          <a:chOff x="0" y="0"/>
          <a:chExt cx="0" cy="0"/>
        </a:xfrm>
      </p:grpSpPr>
      <p:grpSp>
        <p:nvGrpSpPr>
          <p:cNvPr id="2" name="Group 2"/>
          <p:cNvGrpSpPr/>
          <p:nvPr/>
        </p:nvGrpSpPr>
        <p:grpSpPr>
          <a:xfrm>
            <a:off x="-3153041" y="-5621027"/>
            <a:ext cx="10764527" cy="107645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846538" y="-5621027"/>
            <a:ext cx="9531646" cy="95316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55065" y="5604052"/>
            <a:ext cx="10399065" cy="1039906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C74"/>
            </a:solidFill>
          </p:spPr>
          <p:txBody>
            <a:bodyPr/>
            <a:lstStyle/>
            <a:p>
              <a:endParaRPr lang="vi-V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97004" y="4180143"/>
            <a:ext cx="16693991" cy="1583190"/>
          </a:xfrm>
          <a:prstGeom prst="rect">
            <a:avLst/>
          </a:prstGeom>
        </p:spPr>
        <p:txBody>
          <a:bodyPr lIns="0" tIns="0" rIns="0" bIns="0" rtlCol="0" anchor="t">
            <a:spAutoFit/>
          </a:bodyPr>
          <a:lstStyle/>
          <a:p>
            <a:pPr algn="just">
              <a:lnSpc>
                <a:spcPts val="12978"/>
              </a:lnSpc>
            </a:pPr>
            <a:r>
              <a:rPr lang="en-US" sz="9270" b="1" dirty="0">
                <a:solidFill>
                  <a:srgbClr val="FFFFFF"/>
                </a:solidFill>
                <a:latin typeface="Poppins Bold"/>
                <a:ea typeface="Poppins Bold"/>
                <a:cs typeface="Poppins Bold"/>
                <a:sym typeface="Poppins Bold"/>
              </a:rPr>
              <a:t>1.REQUIREMENT ELICITATION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28066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4. SYSTEM MODELING</a:t>
            </a:r>
          </a:p>
        </p:txBody>
      </p:sp>
      <p:sp>
        <p:nvSpPr>
          <p:cNvPr id="12" name="TextBox 12"/>
          <p:cNvSpPr txBox="1"/>
          <p:nvPr/>
        </p:nvSpPr>
        <p:spPr>
          <a:xfrm>
            <a:off x="364259" y="2623794"/>
            <a:ext cx="17126070" cy="4713445"/>
          </a:xfrm>
          <a:prstGeom prst="rect">
            <a:avLst/>
          </a:prstGeom>
        </p:spPr>
        <p:txBody>
          <a:bodyPr lIns="0" tIns="0" rIns="0" bIns="0" rtlCol="0" anchor="t">
            <a:spAutoFit/>
          </a:bodyPr>
          <a:lstStyle/>
          <a:p>
            <a:pPr algn="l">
              <a:lnSpc>
                <a:spcPts val="5328"/>
              </a:lnSpc>
            </a:pPr>
            <a:r>
              <a:rPr lang="en-US" sz="3806" b="1">
                <a:solidFill>
                  <a:srgbClr val="000000"/>
                </a:solidFill>
                <a:latin typeface="Canva Sans Bold"/>
                <a:ea typeface="Canva Sans Bold"/>
                <a:cs typeface="Canva Sans Bold"/>
                <a:sym typeface="Canva Sans Bold"/>
              </a:rPr>
              <a:t>4.1. Activity Diagram of Printing Document Module (Sơ đồ hoạt động của</a:t>
            </a:r>
          </a:p>
          <a:p>
            <a:pPr algn="l">
              <a:lnSpc>
                <a:spcPts val="5328"/>
              </a:lnSpc>
            </a:pPr>
            <a:r>
              <a:rPr lang="en-US" sz="3806" b="1">
                <a:solidFill>
                  <a:srgbClr val="000000"/>
                </a:solidFill>
                <a:latin typeface="Canva Sans Bold"/>
                <a:ea typeface="Canva Sans Bold"/>
                <a:cs typeface="Canva Sans Bold"/>
                <a:sym typeface="Canva Sans Bold"/>
              </a:rPr>
              <a:t>Mô-đun in tài liệu)</a:t>
            </a:r>
          </a:p>
          <a:p>
            <a:pPr algn="l">
              <a:lnSpc>
                <a:spcPts val="5328"/>
              </a:lnSpc>
            </a:pPr>
            <a:r>
              <a:rPr lang="en-US" sz="3806" b="1">
                <a:solidFill>
                  <a:srgbClr val="000000"/>
                </a:solidFill>
                <a:latin typeface="Canva Sans Bold"/>
                <a:ea typeface="Canva Sans Bold"/>
                <a:cs typeface="Canva Sans Bold"/>
                <a:sym typeface="Canva Sans Bold"/>
              </a:rPr>
              <a:t>4.2.  Sequence Diagram of Printing Document Feature (Sơ đồ tuần tự của</a:t>
            </a:r>
          </a:p>
          <a:p>
            <a:pPr algn="l">
              <a:lnSpc>
                <a:spcPts val="5328"/>
              </a:lnSpc>
            </a:pPr>
            <a:r>
              <a:rPr lang="en-US" sz="3806" b="1">
                <a:solidFill>
                  <a:srgbClr val="000000"/>
                </a:solidFill>
                <a:latin typeface="Canva Sans Bold"/>
                <a:ea typeface="Canva Sans Bold"/>
                <a:cs typeface="Canva Sans Bold"/>
                <a:sym typeface="Canva Sans Bold"/>
              </a:rPr>
              <a:t>tính năng in tài liệu)</a:t>
            </a:r>
          </a:p>
          <a:p>
            <a:pPr algn="l">
              <a:lnSpc>
                <a:spcPts val="5328"/>
              </a:lnSpc>
            </a:pPr>
            <a:r>
              <a:rPr lang="en-US" sz="3806" b="1">
                <a:solidFill>
                  <a:srgbClr val="000000"/>
                </a:solidFill>
                <a:latin typeface="Canva Sans Bold"/>
                <a:ea typeface="Canva Sans Bold"/>
                <a:cs typeface="Canva Sans Bold"/>
                <a:sym typeface="Canva Sans Bold"/>
              </a:rPr>
              <a:t>4.3. Class Diagram: Printing Document (Biểu đồ lớp: In tài liệu)</a:t>
            </a:r>
          </a:p>
          <a:p>
            <a:pPr algn="l">
              <a:lnSpc>
                <a:spcPts val="5328"/>
              </a:lnSpc>
            </a:pPr>
            <a:r>
              <a:rPr lang="en-US" sz="3806" b="1">
                <a:solidFill>
                  <a:srgbClr val="000000"/>
                </a:solidFill>
                <a:latin typeface="Canva Sans Bold"/>
                <a:ea typeface="Canva Sans Bold"/>
                <a:cs typeface="Canva Sans Bold"/>
                <a:sym typeface="Canva Sans Bold"/>
              </a:rPr>
              <a:t>4.4. MVP - User Interface for Printing Document Feature (MVP - Giao</a:t>
            </a:r>
          </a:p>
          <a:p>
            <a:pPr algn="l">
              <a:lnSpc>
                <a:spcPts val="5328"/>
              </a:lnSpc>
            </a:pPr>
            <a:r>
              <a:rPr lang="en-US" sz="3806" b="1">
                <a:solidFill>
                  <a:srgbClr val="000000"/>
                </a:solidFill>
                <a:latin typeface="Canva Sans Bold"/>
                <a:ea typeface="Canva Sans Bold"/>
                <a:cs typeface="Canva Sans Bold"/>
                <a:sym typeface="Canva Sans Bold"/>
              </a:rPr>
              <a:t>diện người dùng cho tính năng in tài liệu)</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195817" y="172265"/>
            <a:ext cx="7389539" cy="9942471"/>
          </a:xfrm>
          <a:custGeom>
            <a:avLst/>
            <a:gdLst/>
            <a:ahLst/>
            <a:cxnLst/>
            <a:rect l="l" t="t" r="r" b="b"/>
            <a:pathLst>
              <a:path w="7389539" h="9942471">
                <a:moveTo>
                  <a:pt x="0" y="0"/>
                </a:moveTo>
                <a:lnTo>
                  <a:pt x="7389539" y="0"/>
                </a:lnTo>
                <a:lnTo>
                  <a:pt x="7389539" y="9942470"/>
                </a:lnTo>
                <a:lnTo>
                  <a:pt x="0" y="9942470"/>
                </a:lnTo>
                <a:lnTo>
                  <a:pt x="0" y="0"/>
                </a:lnTo>
                <a:close/>
              </a:path>
            </a:pathLst>
          </a:custGeom>
          <a:blipFill>
            <a:blip r:embed="rId2"/>
            <a:stretch>
              <a:fillRect t="-894" b="-965"/>
            </a:stretch>
          </a:blipFill>
        </p:spPr>
        <p:txBody>
          <a:bodyPr/>
          <a:lstStyle/>
          <a:p>
            <a:endParaRPr lang="vi-VN"/>
          </a:p>
        </p:txBody>
      </p:sp>
      <p:sp>
        <p:nvSpPr>
          <p:cNvPr id="12" name="TextBox 12"/>
          <p:cNvSpPr txBox="1"/>
          <p:nvPr/>
        </p:nvSpPr>
        <p:spPr>
          <a:xfrm>
            <a:off x="0" y="-68932"/>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4.1. Activity Diagram of Printing Document Module</a:t>
            </a:r>
          </a:p>
        </p:txBody>
      </p:sp>
      <p:sp>
        <p:nvSpPr>
          <p:cNvPr id="13" name="TextBox 13"/>
          <p:cNvSpPr txBox="1"/>
          <p:nvPr/>
        </p:nvSpPr>
        <p:spPr>
          <a:xfrm>
            <a:off x="408597" y="1478323"/>
            <a:ext cx="9549176" cy="9443219"/>
          </a:xfrm>
          <a:prstGeom prst="rect">
            <a:avLst/>
          </a:prstGeom>
        </p:spPr>
        <p:txBody>
          <a:bodyPr lIns="0" tIns="0" rIns="0" bIns="0" rtlCol="0" anchor="t">
            <a:spAutoFit/>
          </a:bodyPr>
          <a:lstStyle/>
          <a:p>
            <a:pPr algn="l">
              <a:lnSpc>
                <a:spcPts val="5015"/>
              </a:lnSpc>
            </a:pPr>
            <a:r>
              <a:rPr lang="en-US" sz="2321">
                <a:solidFill>
                  <a:srgbClr val="000000"/>
                </a:solidFill>
                <a:latin typeface="Canva Sans"/>
                <a:ea typeface="Canva Sans"/>
                <a:cs typeface="Canva Sans"/>
                <a:sym typeface="Canva Sans"/>
              </a:rPr>
              <a:t>Swimline: Student (Sinh viên)</a:t>
            </a:r>
          </a:p>
          <a:p>
            <a:pPr marL="501278" lvl="1" indent="-250639" algn="l">
              <a:lnSpc>
                <a:spcPts val="5015"/>
              </a:lnSpc>
              <a:buFont typeface="Arial"/>
              <a:buChar char="•"/>
            </a:pPr>
            <a:r>
              <a:rPr lang="en-US" sz="2321">
                <a:solidFill>
                  <a:srgbClr val="000000"/>
                </a:solidFill>
                <a:latin typeface="Canva Sans"/>
                <a:ea typeface="Canva Sans"/>
                <a:cs typeface="Canva Sans"/>
                <a:sym typeface="Canva Sans"/>
              </a:rPr>
              <a:t>Bắt đầu:</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Sinh viên chọn máy in từ danh sách các địa điểm có sẵn.</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Tải tệp tài liệu muốn in lên hệ thống.</a:t>
            </a:r>
          </a:p>
          <a:p>
            <a:pPr marL="501278" lvl="1" indent="-250639" algn="l">
              <a:lnSpc>
                <a:spcPts val="5015"/>
              </a:lnSpc>
              <a:buFont typeface="Arial"/>
              <a:buChar char="•"/>
            </a:pPr>
            <a:r>
              <a:rPr lang="en-US" sz="2321">
                <a:solidFill>
                  <a:srgbClr val="000000"/>
                </a:solidFill>
                <a:latin typeface="Canva Sans"/>
                <a:ea typeface="Canva Sans"/>
                <a:cs typeface="Canva Sans"/>
                <a:sym typeface="Canva Sans"/>
              </a:rPr>
              <a:t>Kiểm tra tệp:</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Nếu tệp hợp lệ: Sinh viên tiếp tục tùy chỉnh thông số in (kích thước giấy, số lượng bản, chế độ in).</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Nếu tệp không hợp lệ: Sinh viên phải tải lại tệp khác.</a:t>
            </a:r>
          </a:p>
          <a:p>
            <a:pPr marL="501278" lvl="1" indent="-250639" algn="l">
              <a:lnSpc>
                <a:spcPts val="5015"/>
              </a:lnSpc>
              <a:buFont typeface="Arial"/>
              <a:buChar char="•"/>
            </a:pPr>
            <a:r>
              <a:rPr lang="en-US" sz="2321">
                <a:solidFill>
                  <a:srgbClr val="000000"/>
                </a:solidFill>
                <a:latin typeface="Canva Sans"/>
                <a:ea typeface="Canva Sans"/>
                <a:cs typeface="Canva Sans"/>
                <a:sym typeface="Canva Sans"/>
              </a:rPr>
              <a:t>Xác nhận in:</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Khi đủ số trang: Sinh viên xác nhận và bắt đầu in.</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Khi không đủ số trang: Nhận thông báo từ Printing Service và thực hiện mua thêm trang in trước khi tiếp tục.</a:t>
            </a:r>
          </a:p>
          <a:p>
            <a:pPr marL="501278" lvl="1" indent="-250639" algn="l">
              <a:lnSpc>
                <a:spcPts val="5015"/>
              </a:lnSpc>
              <a:buFont typeface="Arial"/>
              <a:buChar char="•"/>
            </a:pPr>
            <a:r>
              <a:rPr lang="en-US" sz="2321">
                <a:solidFill>
                  <a:srgbClr val="000000"/>
                </a:solidFill>
                <a:latin typeface="Canva Sans"/>
                <a:ea typeface="Canva Sans"/>
                <a:cs typeface="Canva Sans"/>
                <a:sym typeface="Canva Sans"/>
              </a:rPr>
              <a:t>Hoàn thành:</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Nhận thông báo trạng thái in (thành công hoặc lỗi).</a:t>
            </a:r>
          </a:p>
          <a:p>
            <a:pPr algn="l">
              <a:lnSpc>
                <a:spcPts val="5015"/>
              </a:lnSpc>
            </a:pPr>
            <a:endParaRPr lang="en-US" sz="2321">
              <a:solidFill>
                <a:srgbClr val="000000"/>
              </a:solidFill>
              <a:latin typeface="Canva Sans"/>
              <a:ea typeface="Canva Sans"/>
              <a:cs typeface="Canva Sans"/>
              <a:sym typeface="Canva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195817" y="172265"/>
            <a:ext cx="7389539" cy="9942471"/>
          </a:xfrm>
          <a:custGeom>
            <a:avLst/>
            <a:gdLst/>
            <a:ahLst/>
            <a:cxnLst/>
            <a:rect l="l" t="t" r="r" b="b"/>
            <a:pathLst>
              <a:path w="7389539" h="9942471">
                <a:moveTo>
                  <a:pt x="0" y="0"/>
                </a:moveTo>
                <a:lnTo>
                  <a:pt x="7389539" y="0"/>
                </a:lnTo>
                <a:lnTo>
                  <a:pt x="7389539" y="9942470"/>
                </a:lnTo>
                <a:lnTo>
                  <a:pt x="0" y="9942470"/>
                </a:lnTo>
                <a:lnTo>
                  <a:pt x="0" y="0"/>
                </a:lnTo>
                <a:close/>
              </a:path>
            </a:pathLst>
          </a:custGeom>
          <a:blipFill>
            <a:blip r:embed="rId2"/>
            <a:stretch>
              <a:fillRect t="-894" b="-965"/>
            </a:stretch>
          </a:blipFill>
        </p:spPr>
        <p:txBody>
          <a:bodyPr/>
          <a:lstStyle/>
          <a:p>
            <a:endParaRPr lang="vi-VN"/>
          </a:p>
        </p:txBody>
      </p:sp>
      <p:sp>
        <p:nvSpPr>
          <p:cNvPr id="12" name="TextBox 12"/>
          <p:cNvSpPr txBox="1"/>
          <p:nvPr/>
        </p:nvSpPr>
        <p:spPr>
          <a:xfrm>
            <a:off x="0" y="-68932"/>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4.1. Activity Diagram of Printing Document Module</a:t>
            </a:r>
          </a:p>
        </p:txBody>
      </p:sp>
      <p:sp>
        <p:nvSpPr>
          <p:cNvPr id="13" name="TextBox 13"/>
          <p:cNvSpPr txBox="1"/>
          <p:nvPr/>
        </p:nvSpPr>
        <p:spPr>
          <a:xfrm>
            <a:off x="408597" y="1478323"/>
            <a:ext cx="9549176" cy="8175590"/>
          </a:xfrm>
          <a:prstGeom prst="rect">
            <a:avLst/>
          </a:prstGeom>
        </p:spPr>
        <p:txBody>
          <a:bodyPr lIns="0" tIns="0" rIns="0" bIns="0" rtlCol="0" anchor="t">
            <a:spAutoFit/>
          </a:bodyPr>
          <a:lstStyle/>
          <a:p>
            <a:pPr algn="l">
              <a:lnSpc>
                <a:spcPts val="5015"/>
              </a:lnSpc>
            </a:pPr>
            <a:r>
              <a:rPr lang="en-US" sz="2321">
                <a:solidFill>
                  <a:srgbClr val="000000"/>
                </a:solidFill>
                <a:latin typeface="Canva Sans"/>
                <a:ea typeface="Canva Sans"/>
                <a:cs typeface="Canva Sans"/>
                <a:sym typeface="Canva Sans"/>
              </a:rPr>
              <a:t>Swimline: Printing Service (Dịch vụ BKPrint cung cấp)</a:t>
            </a:r>
          </a:p>
          <a:p>
            <a:pPr marL="501278" lvl="1" indent="-250639" algn="l">
              <a:lnSpc>
                <a:spcPts val="5015"/>
              </a:lnSpc>
              <a:buFont typeface="Arial"/>
              <a:buChar char="•"/>
            </a:pPr>
            <a:r>
              <a:rPr lang="en-US" sz="2321">
                <a:solidFill>
                  <a:srgbClr val="000000"/>
                </a:solidFill>
                <a:latin typeface="Canva Sans"/>
                <a:ea typeface="Canva Sans"/>
                <a:cs typeface="Canva Sans"/>
                <a:sym typeface="Canva Sans"/>
              </a:rPr>
              <a:t>Xử lý yêu cầu:</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Kiểm tra tệp tài liệu hợp lệ hoặc không hợp lệ.</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Xác minh số dư trang in của sinh viên.</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Cập nhật trạng thái và lịch sử in của sinh viên.</a:t>
            </a:r>
          </a:p>
          <a:p>
            <a:pPr marL="501278" lvl="1" indent="-250639" algn="l">
              <a:lnSpc>
                <a:spcPts val="5015"/>
              </a:lnSpc>
              <a:buFont typeface="Arial"/>
              <a:buChar char="•"/>
            </a:pPr>
            <a:r>
              <a:rPr lang="en-US" sz="2321">
                <a:solidFill>
                  <a:srgbClr val="000000"/>
                </a:solidFill>
                <a:latin typeface="Canva Sans"/>
                <a:ea typeface="Canva Sans"/>
                <a:cs typeface="Canva Sans"/>
                <a:sym typeface="Canva Sans"/>
              </a:rPr>
              <a:t>Hỗ trợ sinh viên:</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Cung cấp thông báo nếu tệp không hợp lệ hoặc số trang không đủ.</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Xử lý giao dịch mua thêm trang in nếu cần.</a:t>
            </a:r>
          </a:p>
          <a:p>
            <a:pPr marL="501278" lvl="1" indent="-250639" algn="l">
              <a:lnSpc>
                <a:spcPts val="5015"/>
              </a:lnSpc>
              <a:buFont typeface="Arial"/>
              <a:buChar char="•"/>
            </a:pPr>
            <a:r>
              <a:rPr lang="en-US" sz="2321">
                <a:solidFill>
                  <a:srgbClr val="000000"/>
                </a:solidFill>
                <a:latin typeface="Canva Sans"/>
                <a:ea typeface="Canva Sans"/>
                <a:cs typeface="Canva Sans"/>
                <a:sym typeface="Canva Sans"/>
              </a:rPr>
              <a:t>Ghi nhận kết quả:</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Nếu in thành công: Cập nhật số dư trang in.</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Nếu in lỗi: Ghi nhận sự cố vào hệ thống để bảo trì.</a:t>
            </a:r>
          </a:p>
          <a:p>
            <a:pPr algn="l">
              <a:lnSpc>
                <a:spcPts val="5015"/>
              </a:lnSpc>
            </a:pPr>
            <a:endParaRPr lang="en-US" sz="2321">
              <a:solidFill>
                <a:srgbClr val="000000"/>
              </a:solidFill>
              <a:latin typeface="Canva Sans"/>
              <a:ea typeface="Canva Sans"/>
              <a:cs typeface="Canva Sans"/>
              <a:sym typeface="Canva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195817" y="172265"/>
            <a:ext cx="7389539" cy="9942471"/>
          </a:xfrm>
          <a:custGeom>
            <a:avLst/>
            <a:gdLst/>
            <a:ahLst/>
            <a:cxnLst/>
            <a:rect l="l" t="t" r="r" b="b"/>
            <a:pathLst>
              <a:path w="7389539" h="9942471">
                <a:moveTo>
                  <a:pt x="0" y="0"/>
                </a:moveTo>
                <a:lnTo>
                  <a:pt x="7389539" y="0"/>
                </a:lnTo>
                <a:lnTo>
                  <a:pt x="7389539" y="9942470"/>
                </a:lnTo>
                <a:lnTo>
                  <a:pt x="0" y="9942470"/>
                </a:lnTo>
                <a:lnTo>
                  <a:pt x="0" y="0"/>
                </a:lnTo>
                <a:close/>
              </a:path>
            </a:pathLst>
          </a:custGeom>
          <a:blipFill>
            <a:blip r:embed="rId2"/>
            <a:stretch>
              <a:fillRect t="-894" b="-965"/>
            </a:stretch>
          </a:blipFill>
        </p:spPr>
        <p:txBody>
          <a:bodyPr/>
          <a:lstStyle/>
          <a:p>
            <a:endParaRPr lang="vi-VN"/>
          </a:p>
        </p:txBody>
      </p:sp>
      <p:sp>
        <p:nvSpPr>
          <p:cNvPr id="12" name="TextBox 12"/>
          <p:cNvSpPr txBox="1"/>
          <p:nvPr/>
        </p:nvSpPr>
        <p:spPr>
          <a:xfrm>
            <a:off x="0" y="-68932"/>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4.1. Activity Diagram of Printing Document Module</a:t>
            </a:r>
          </a:p>
        </p:txBody>
      </p:sp>
      <p:sp>
        <p:nvSpPr>
          <p:cNvPr id="13" name="TextBox 13"/>
          <p:cNvSpPr txBox="1"/>
          <p:nvPr/>
        </p:nvSpPr>
        <p:spPr>
          <a:xfrm>
            <a:off x="408597" y="2530704"/>
            <a:ext cx="9549176" cy="5006517"/>
          </a:xfrm>
          <a:prstGeom prst="rect">
            <a:avLst/>
          </a:prstGeom>
        </p:spPr>
        <p:txBody>
          <a:bodyPr lIns="0" tIns="0" rIns="0" bIns="0" rtlCol="0" anchor="t">
            <a:spAutoFit/>
          </a:bodyPr>
          <a:lstStyle/>
          <a:p>
            <a:pPr algn="l">
              <a:lnSpc>
                <a:spcPts val="5015"/>
              </a:lnSpc>
            </a:pPr>
            <a:r>
              <a:rPr lang="en-US" sz="2321">
                <a:solidFill>
                  <a:srgbClr val="000000"/>
                </a:solidFill>
                <a:latin typeface="Canva Sans"/>
                <a:ea typeface="Canva Sans"/>
                <a:cs typeface="Canva Sans"/>
                <a:sym typeface="Canva Sans"/>
              </a:rPr>
              <a:t>Swimline: Printer (Máy in)</a:t>
            </a:r>
          </a:p>
          <a:p>
            <a:pPr marL="501278" lvl="1" indent="-250639" algn="l">
              <a:lnSpc>
                <a:spcPts val="5015"/>
              </a:lnSpc>
              <a:buFont typeface="Arial"/>
              <a:buChar char="•"/>
            </a:pPr>
            <a:r>
              <a:rPr lang="en-US" sz="2321">
                <a:solidFill>
                  <a:srgbClr val="000000"/>
                </a:solidFill>
                <a:latin typeface="Canva Sans"/>
                <a:ea typeface="Canva Sans"/>
                <a:cs typeface="Canva Sans"/>
                <a:sym typeface="Canva Sans"/>
              </a:rPr>
              <a:t>Nhận yêu cầu in:</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Nhận thông số in từ Printing Service (kích thước giấy, số lượng, chế độ in).</a:t>
            </a:r>
          </a:p>
          <a:p>
            <a:pPr marL="501278" lvl="1" indent="-250639" algn="l">
              <a:lnSpc>
                <a:spcPts val="5015"/>
              </a:lnSpc>
              <a:buFont typeface="Arial"/>
              <a:buChar char="•"/>
            </a:pPr>
            <a:r>
              <a:rPr lang="en-US" sz="2321">
                <a:solidFill>
                  <a:srgbClr val="000000"/>
                </a:solidFill>
                <a:latin typeface="Canva Sans"/>
                <a:ea typeface="Canva Sans"/>
                <a:cs typeface="Canva Sans"/>
                <a:sym typeface="Canva Sans"/>
              </a:rPr>
              <a:t>Thực hiện in:</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In tài liệu theo yêu cầu.</a:t>
            </a:r>
          </a:p>
          <a:p>
            <a:pPr marL="1002556" lvl="2" indent="-334185" algn="l">
              <a:lnSpc>
                <a:spcPts val="5015"/>
              </a:lnSpc>
              <a:buFont typeface="Arial"/>
              <a:buChar char="⚬"/>
            </a:pPr>
            <a:r>
              <a:rPr lang="en-US" sz="2321">
                <a:solidFill>
                  <a:srgbClr val="000000"/>
                </a:solidFill>
                <a:latin typeface="Canva Sans"/>
                <a:ea typeface="Canva Sans"/>
                <a:cs typeface="Canva Sans"/>
                <a:sym typeface="Canva Sans"/>
              </a:rPr>
              <a:t>Gửi thông báo trạng thái (thành công hoặc lỗi) về hệ thống.</a:t>
            </a:r>
          </a:p>
          <a:p>
            <a:pPr algn="l">
              <a:lnSpc>
                <a:spcPts val="5015"/>
              </a:lnSpc>
            </a:pPr>
            <a:endParaRPr lang="en-US" sz="2321">
              <a:solidFill>
                <a:srgbClr val="000000"/>
              </a:solidFill>
              <a:latin typeface="Canva Sans"/>
              <a:ea typeface="Canva Sans"/>
              <a:cs typeface="Canva Sans"/>
              <a:sym typeface="Canv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624493" y="1508078"/>
            <a:ext cx="10409789" cy="8778922"/>
          </a:xfrm>
          <a:custGeom>
            <a:avLst/>
            <a:gdLst/>
            <a:ahLst/>
            <a:cxnLst/>
            <a:rect l="l" t="t" r="r" b="b"/>
            <a:pathLst>
              <a:path w="10409789" h="8778922">
                <a:moveTo>
                  <a:pt x="0" y="0"/>
                </a:moveTo>
                <a:lnTo>
                  <a:pt x="10409790" y="0"/>
                </a:lnTo>
                <a:lnTo>
                  <a:pt x="10409790" y="8778922"/>
                </a:lnTo>
                <a:lnTo>
                  <a:pt x="0" y="8778922"/>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4.2. Sequence Diagram of Printing Document Feature</a:t>
            </a:r>
          </a:p>
        </p:txBody>
      </p:sp>
      <p:sp>
        <p:nvSpPr>
          <p:cNvPr id="13" name="TextBox 13"/>
          <p:cNvSpPr txBox="1"/>
          <p:nvPr/>
        </p:nvSpPr>
        <p:spPr>
          <a:xfrm>
            <a:off x="521689" y="4795007"/>
            <a:ext cx="4446483" cy="1617694"/>
          </a:xfrm>
          <a:prstGeom prst="rect">
            <a:avLst/>
          </a:prstGeom>
        </p:spPr>
        <p:txBody>
          <a:bodyPr lIns="0" tIns="0" rIns="0" bIns="0" rtlCol="0" anchor="t">
            <a:spAutoFit/>
          </a:bodyPr>
          <a:lstStyle/>
          <a:p>
            <a:pPr algn="l">
              <a:lnSpc>
                <a:spcPts val="6777"/>
              </a:lnSpc>
            </a:pPr>
            <a:r>
              <a:rPr lang="en-US" sz="3137">
                <a:solidFill>
                  <a:srgbClr val="000000"/>
                </a:solidFill>
                <a:latin typeface="Canva Sans"/>
                <a:ea typeface="Canva Sans"/>
                <a:cs typeface="Canva Sans"/>
                <a:sym typeface="Canva Sans"/>
              </a:rPr>
              <a:t>Sequence Diagram của tính năng in tài liệu</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8700" y="1634052"/>
            <a:ext cx="16485110" cy="8402444"/>
          </a:xfrm>
          <a:custGeom>
            <a:avLst/>
            <a:gdLst/>
            <a:ahLst/>
            <a:cxnLst/>
            <a:rect l="l" t="t" r="r" b="b"/>
            <a:pathLst>
              <a:path w="16485110" h="8402444">
                <a:moveTo>
                  <a:pt x="0" y="0"/>
                </a:moveTo>
                <a:lnTo>
                  <a:pt x="16485110" y="0"/>
                </a:lnTo>
                <a:lnTo>
                  <a:pt x="16485110" y="8402444"/>
                </a:lnTo>
                <a:lnTo>
                  <a:pt x="0" y="8402444"/>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4.3. Class Diagram: Printing Document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68932"/>
            <a:ext cx="7624018" cy="2143761"/>
          </a:xfrm>
          <a:prstGeom prst="rect">
            <a:avLst/>
          </a:prstGeom>
        </p:spPr>
        <p:txBody>
          <a:bodyPr lIns="0" tIns="0" rIns="0" bIns="0" rtlCol="0" anchor="t">
            <a:spAutoFit/>
          </a:bodyPr>
          <a:lstStyle/>
          <a:p>
            <a:pPr algn="ctr">
              <a:lnSpc>
                <a:spcPts val="5739"/>
              </a:lnSpc>
            </a:pPr>
            <a:r>
              <a:rPr lang="en-US" sz="4099" b="1">
                <a:solidFill>
                  <a:srgbClr val="FFFFFF"/>
                </a:solidFill>
                <a:latin typeface="Canva Sans Bold"/>
                <a:ea typeface="Canva Sans Bold"/>
                <a:cs typeface="Canva Sans Bold"/>
                <a:sym typeface="Canva Sans Bold"/>
              </a:rPr>
              <a:t>4.4. MVP - User Interface for Printing Document Feature </a:t>
            </a:r>
          </a:p>
          <a:p>
            <a:pPr algn="ctr">
              <a:lnSpc>
                <a:spcPts val="5739"/>
              </a:lnSpc>
              <a:spcBef>
                <a:spcPct val="0"/>
              </a:spcBef>
            </a:pPr>
            <a:endParaRPr lang="en-US" sz="4099" b="1">
              <a:solidFill>
                <a:srgbClr val="FFFFFF"/>
              </a:solidFill>
              <a:latin typeface="Canva Sans Bold"/>
              <a:ea typeface="Canva Sans Bold"/>
              <a:cs typeface="Canva Sans Bold"/>
              <a:sym typeface="Canva Sans Bold"/>
            </a:endParaRPr>
          </a:p>
        </p:txBody>
      </p:sp>
      <p:sp>
        <p:nvSpPr>
          <p:cNvPr id="12" name="TextBox 12"/>
          <p:cNvSpPr txBox="1"/>
          <p:nvPr/>
        </p:nvSpPr>
        <p:spPr>
          <a:xfrm>
            <a:off x="224482" y="1985910"/>
            <a:ext cx="17356072" cy="4189444"/>
          </a:xfrm>
          <a:prstGeom prst="rect">
            <a:avLst/>
          </a:prstGeom>
        </p:spPr>
        <p:txBody>
          <a:bodyPr lIns="0" tIns="0" rIns="0" bIns="0" rtlCol="0" anchor="t">
            <a:spAutoFit/>
          </a:bodyPr>
          <a:lstStyle/>
          <a:p>
            <a:pPr marL="677442" lvl="1" indent="-338721" algn="l">
              <a:lnSpc>
                <a:spcPts val="6777"/>
              </a:lnSpc>
              <a:buFont typeface="Arial"/>
              <a:buChar char="•"/>
            </a:pPr>
            <a:r>
              <a:rPr lang="en-US" sz="3137">
                <a:solidFill>
                  <a:srgbClr val="000000"/>
                </a:solidFill>
                <a:latin typeface="Canva Sans"/>
                <a:ea typeface="Canva Sans"/>
                <a:cs typeface="Canva Sans"/>
                <a:sym typeface="Canva Sans"/>
              </a:rPr>
              <a:t>Sau đây sẽ là bản Protoype cho tính năng “In tài liệu” do hệ thống cung cấp. Protoype này sẽ bắt đầu từ màn hình Landing Page, qua các thao tác đăng nhập, sau đó chọn vào tính năng “In tài liệu” để minh họa cho tính năng cũng như giao diện hệ thống. </a:t>
            </a:r>
          </a:p>
          <a:p>
            <a:pPr marL="677442" lvl="1" indent="-338721" algn="l">
              <a:lnSpc>
                <a:spcPts val="6777"/>
              </a:lnSpc>
              <a:buFont typeface="Arial"/>
              <a:buChar char="•"/>
            </a:pPr>
            <a:r>
              <a:rPr lang="en-US" sz="3137">
                <a:solidFill>
                  <a:srgbClr val="000000"/>
                </a:solidFill>
                <a:latin typeface="Canva Sans"/>
                <a:ea typeface="Canva Sans"/>
                <a:cs typeface="Canva Sans"/>
                <a:sym typeface="Canva Sans"/>
              </a:rPr>
              <a:t>Nguồn các ảnh được sử dụng nếu có xuất hiện trong Prototype: Được nhóm sử dụng AI để tạo ra và các Icon được lấy từ Stock của Microsoft Powerpoint.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700985" y="1201771"/>
            <a:ext cx="9241292" cy="8552045"/>
          </a:xfrm>
          <a:custGeom>
            <a:avLst/>
            <a:gdLst/>
            <a:ahLst/>
            <a:cxnLst/>
            <a:rect l="l" t="t" r="r" b="b"/>
            <a:pathLst>
              <a:path w="9241292" h="8552045">
                <a:moveTo>
                  <a:pt x="0" y="0"/>
                </a:moveTo>
                <a:lnTo>
                  <a:pt x="9241291" y="0"/>
                </a:lnTo>
                <a:lnTo>
                  <a:pt x="9241291" y="8552046"/>
                </a:lnTo>
                <a:lnTo>
                  <a:pt x="0" y="8552046"/>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2143761"/>
          </a:xfrm>
          <a:prstGeom prst="rect">
            <a:avLst/>
          </a:prstGeom>
        </p:spPr>
        <p:txBody>
          <a:bodyPr lIns="0" tIns="0" rIns="0" bIns="0" rtlCol="0" anchor="t">
            <a:spAutoFit/>
          </a:bodyPr>
          <a:lstStyle/>
          <a:p>
            <a:pPr algn="ctr">
              <a:lnSpc>
                <a:spcPts val="5739"/>
              </a:lnSpc>
            </a:pPr>
            <a:r>
              <a:rPr lang="en-US" sz="4099" b="1">
                <a:solidFill>
                  <a:srgbClr val="FFFFFF"/>
                </a:solidFill>
                <a:latin typeface="Canva Sans Bold"/>
                <a:ea typeface="Canva Sans Bold"/>
                <a:cs typeface="Canva Sans Bold"/>
                <a:sym typeface="Canva Sans Bold"/>
              </a:rPr>
              <a:t>4.4. MVP - User Interface for Printing Document Feature </a:t>
            </a:r>
          </a:p>
          <a:p>
            <a:pPr algn="ctr">
              <a:lnSpc>
                <a:spcPts val="5739"/>
              </a:lnSpc>
              <a:spcBef>
                <a:spcPct val="0"/>
              </a:spcBef>
            </a:pPr>
            <a:endParaRPr lang="en-US" sz="4099" b="1">
              <a:solidFill>
                <a:srgbClr val="FFFFFF"/>
              </a:solidFill>
              <a:latin typeface="Canva Sans Bold"/>
              <a:ea typeface="Canva Sans Bold"/>
              <a:cs typeface="Canva Sans Bold"/>
              <a:sym typeface="Canva Sans Bold"/>
            </a:endParaRPr>
          </a:p>
        </p:txBody>
      </p:sp>
      <p:sp>
        <p:nvSpPr>
          <p:cNvPr id="13" name="TextBox 13"/>
          <p:cNvSpPr txBox="1"/>
          <p:nvPr/>
        </p:nvSpPr>
        <p:spPr>
          <a:xfrm>
            <a:off x="187337" y="3335608"/>
            <a:ext cx="8296315" cy="4046246"/>
          </a:xfrm>
          <a:prstGeom prst="rect">
            <a:avLst/>
          </a:prstGeom>
        </p:spPr>
        <p:txBody>
          <a:bodyPr lIns="0" tIns="0" rIns="0" bIns="0" rtlCol="0" anchor="t">
            <a:spAutoFit/>
          </a:bodyPr>
          <a:lstStyle/>
          <a:p>
            <a:pPr algn="l">
              <a:lnSpc>
                <a:spcPts val="5433"/>
              </a:lnSpc>
            </a:pPr>
            <a:r>
              <a:rPr lang="en-US" sz="2515">
                <a:solidFill>
                  <a:srgbClr val="000000"/>
                </a:solidFill>
                <a:latin typeface="Canva Sans"/>
                <a:ea typeface="Canva Sans"/>
                <a:cs typeface="Canva Sans"/>
                <a:sym typeface="Canva Sans"/>
              </a:rPr>
              <a:t>Đây là Landing Page, trang mà bất kì người dùng nào truy cập tới hệ thống đều sẽ nhìn thấy trước  khi đăng nhập để có thể sử dụng những dịch vụ. Tại trang này, ta có thể bấm vào nút </a:t>
            </a:r>
            <a:r>
              <a:rPr lang="en-US" sz="2515" b="1">
                <a:solidFill>
                  <a:srgbClr val="000000"/>
                </a:solidFill>
                <a:latin typeface="Canva Sans Bold"/>
                <a:ea typeface="Canva Sans Bold"/>
                <a:cs typeface="Canva Sans Bold"/>
                <a:sym typeface="Canva Sans Bold"/>
              </a:rPr>
              <a:t>Đăng nhập</a:t>
            </a:r>
            <a:r>
              <a:rPr lang="en-US" sz="2515">
                <a:solidFill>
                  <a:srgbClr val="000000"/>
                </a:solidFill>
                <a:latin typeface="Canva Sans"/>
                <a:ea typeface="Canva Sans"/>
                <a:cs typeface="Canva Sans"/>
                <a:sym typeface="Canva Sans"/>
              </a:rPr>
              <a:t> ngay ở giữa màn hình hoặc nút </a:t>
            </a:r>
            <a:r>
              <a:rPr lang="en-US" sz="2515" b="1">
                <a:solidFill>
                  <a:srgbClr val="000000"/>
                </a:solidFill>
                <a:latin typeface="Canva Sans Bold"/>
                <a:ea typeface="Canva Sans Bold"/>
                <a:cs typeface="Canva Sans Bold"/>
                <a:sym typeface="Canva Sans Bold"/>
              </a:rPr>
              <a:t>Đăng nhập</a:t>
            </a:r>
            <a:r>
              <a:rPr lang="en-US" sz="2515">
                <a:solidFill>
                  <a:srgbClr val="000000"/>
                </a:solidFill>
                <a:latin typeface="Canva Sans"/>
                <a:ea typeface="Canva Sans"/>
                <a:cs typeface="Canva Sans"/>
                <a:sym typeface="Canva Sans"/>
              </a:rPr>
              <a:t> trên góc phải màn hình để chuyển sang trang </a:t>
            </a:r>
            <a:r>
              <a:rPr lang="en-US" sz="2515" b="1">
                <a:solidFill>
                  <a:srgbClr val="000000"/>
                </a:solidFill>
                <a:latin typeface="Canva Sans Bold"/>
                <a:ea typeface="Canva Sans Bold"/>
                <a:cs typeface="Canva Sans Bold"/>
                <a:sym typeface="Canva Sans Bold"/>
              </a:rPr>
              <a:t>Chọn vai trò</a:t>
            </a:r>
            <a:r>
              <a:rPr lang="en-US" sz="2515">
                <a:solidFill>
                  <a:srgbClr val="000000"/>
                </a:solidFill>
                <a:latin typeface="Canva Sans"/>
                <a:ea typeface="Canva Sans"/>
                <a:cs typeface="Canva Sans"/>
                <a:sym typeface="Canva Sans"/>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458848" y="2564731"/>
            <a:ext cx="13708378" cy="7282576"/>
          </a:xfrm>
          <a:custGeom>
            <a:avLst/>
            <a:gdLst/>
            <a:ahLst/>
            <a:cxnLst/>
            <a:rect l="l" t="t" r="r" b="b"/>
            <a:pathLst>
              <a:path w="13708378" h="7282576">
                <a:moveTo>
                  <a:pt x="0" y="0"/>
                </a:moveTo>
                <a:lnTo>
                  <a:pt x="13708378" y="0"/>
                </a:lnTo>
                <a:lnTo>
                  <a:pt x="13708378" y="7282576"/>
                </a:lnTo>
                <a:lnTo>
                  <a:pt x="0" y="7282576"/>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2143761"/>
          </a:xfrm>
          <a:prstGeom prst="rect">
            <a:avLst/>
          </a:prstGeom>
        </p:spPr>
        <p:txBody>
          <a:bodyPr lIns="0" tIns="0" rIns="0" bIns="0" rtlCol="0" anchor="t">
            <a:spAutoFit/>
          </a:bodyPr>
          <a:lstStyle/>
          <a:p>
            <a:pPr algn="ctr">
              <a:lnSpc>
                <a:spcPts val="5739"/>
              </a:lnSpc>
            </a:pPr>
            <a:r>
              <a:rPr lang="en-US" sz="4099" b="1">
                <a:solidFill>
                  <a:srgbClr val="FFFFFF"/>
                </a:solidFill>
                <a:latin typeface="Canva Sans Bold"/>
                <a:ea typeface="Canva Sans Bold"/>
                <a:cs typeface="Canva Sans Bold"/>
                <a:sym typeface="Canva Sans Bold"/>
              </a:rPr>
              <a:t>4.4. MVP - User Interface for Printing Document Feature </a:t>
            </a:r>
          </a:p>
          <a:p>
            <a:pPr algn="ctr">
              <a:lnSpc>
                <a:spcPts val="5739"/>
              </a:lnSpc>
              <a:spcBef>
                <a:spcPct val="0"/>
              </a:spcBef>
            </a:pPr>
            <a:endParaRPr lang="en-US" sz="4099" b="1">
              <a:solidFill>
                <a:srgbClr val="FFFFFF"/>
              </a:solidFill>
              <a:latin typeface="Canva Sans Bold"/>
              <a:ea typeface="Canva Sans Bold"/>
              <a:cs typeface="Canva Sans Bold"/>
              <a:sym typeface="Canva Sans Bold"/>
            </a:endParaRPr>
          </a:p>
        </p:txBody>
      </p:sp>
      <p:sp>
        <p:nvSpPr>
          <p:cNvPr id="13" name="TextBox 13"/>
          <p:cNvSpPr txBox="1"/>
          <p:nvPr/>
        </p:nvSpPr>
        <p:spPr>
          <a:xfrm>
            <a:off x="7464088" y="1803366"/>
            <a:ext cx="3359825" cy="49530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Canva Sans Bold"/>
                <a:ea typeface="Canva Sans Bold"/>
                <a:cs typeface="Canva Sans Bold"/>
                <a:sym typeface="Canva Sans Bold"/>
              </a:rPr>
              <a:t>Trang chọn vai trò</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439723" y="2313969"/>
            <a:ext cx="13408554" cy="7793722"/>
          </a:xfrm>
          <a:custGeom>
            <a:avLst/>
            <a:gdLst/>
            <a:ahLst/>
            <a:cxnLst/>
            <a:rect l="l" t="t" r="r" b="b"/>
            <a:pathLst>
              <a:path w="13408554" h="7793722">
                <a:moveTo>
                  <a:pt x="0" y="0"/>
                </a:moveTo>
                <a:lnTo>
                  <a:pt x="13408554" y="0"/>
                </a:lnTo>
                <a:lnTo>
                  <a:pt x="13408554" y="7793722"/>
                </a:lnTo>
                <a:lnTo>
                  <a:pt x="0" y="7793722"/>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2143761"/>
          </a:xfrm>
          <a:prstGeom prst="rect">
            <a:avLst/>
          </a:prstGeom>
        </p:spPr>
        <p:txBody>
          <a:bodyPr lIns="0" tIns="0" rIns="0" bIns="0" rtlCol="0" anchor="t">
            <a:spAutoFit/>
          </a:bodyPr>
          <a:lstStyle/>
          <a:p>
            <a:pPr algn="ctr">
              <a:lnSpc>
                <a:spcPts val="5739"/>
              </a:lnSpc>
            </a:pPr>
            <a:r>
              <a:rPr lang="en-US" sz="4099" b="1">
                <a:solidFill>
                  <a:srgbClr val="FFFFFF"/>
                </a:solidFill>
                <a:latin typeface="Canva Sans Bold"/>
                <a:ea typeface="Canva Sans Bold"/>
                <a:cs typeface="Canva Sans Bold"/>
                <a:sym typeface="Canva Sans Bold"/>
              </a:rPr>
              <a:t>4.4. MVP - User Interface for Printing Document Feature </a:t>
            </a:r>
          </a:p>
          <a:p>
            <a:pPr algn="ctr">
              <a:lnSpc>
                <a:spcPts val="5739"/>
              </a:lnSpc>
              <a:spcBef>
                <a:spcPct val="0"/>
              </a:spcBef>
            </a:pPr>
            <a:endParaRPr lang="en-US" sz="4099" b="1">
              <a:solidFill>
                <a:srgbClr val="FFFFFF"/>
              </a:solidFill>
              <a:latin typeface="Canva Sans Bold"/>
              <a:ea typeface="Canva Sans Bold"/>
              <a:cs typeface="Canva Sans Bold"/>
              <a:sym typeface="Canva Sans Bold"/>
            </a:endParaRPr>
          </a:p>
        </p:txBody>
      </p:sp>
      <p:sp>
        <p:nvSpPr>
          <p:cNvPr id="13" name="TextBox 13"/>
          <p:cNvSpPr txBox="1"/>
          <p:nvPr/>
        </p:nvSpPr>
        <p:spPr>
          <a:xfrm>
            <a:off x="8139767" y="1456704"/>
            <a:ext cx="2008465" cy="49530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Canva Sans Bold"/>
                <a:ea typeface="Canva Sans Bold"/>
                <a:cs typeface="Canva Sans Bold"/>
                <a:sym typeface="Canva Sans Bold"/>
              </a:rPr>
              <a:t>Đăng nhập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38920" y="-3904478"/>
            <a:ext cx="10084731" cy="5432955"/>
            <a:chOff x="0" y="0"/>
            <a:chExt cx="2656061" cy="1430902"/>
          </a:xfrm>
        </p:grpSpPr>
        <p:sp>
          <p:nvSpPr>
            <p:cNvPr id="9" name="Freeform 9"/>
            <p:cNvSpPr/>
            <p:nvPr/>
          </p:nvSpPr>
          <p:spPr>
            <a:xfrm>
              <a:off x="0" y="0"/>
              <a:ext cx="2656061" cy="1430902"/>
            </a:xfrm>
            <a:custGeom>
              <a:avLst/>
              <a:gdLst/>
              <a:ahLst/>
              <a:cxnLst/>
              <a:rect l="l" t="t" r="r" b="b"/>
              <a:pathLst>
                <a:path w="2656061" h="1430902">
                  <a:moveTo>
                    <a:pt x="23798" y="0"/>
                  </a:moveTo>
                  <a:lnTo>
                    <a:pt x="2632263" y="0"/>
                  </a:lnTo>
                  <a:cubicBezTo>
                    <a:pt x="2638574" y="0"/>
                    <a:pt x="2644628" y="2507"/>
                    <a:pt x="2649091" y="6970"/>
                  </a:cubicBezTo>
                  <a:cubicBezTo>
                    <a:pt x="2653554" y="11433"/>
                    <a:pt x="2656061" y="17487"/>
                    <a:pt x="2656061" y="23798"/>
                  </a:cubicBezTo>
                  <a:lnTo>
                    <a:pt x="2656061" y="1407103"/>
                  </a:lnTo>
                  <a:cubicBezTo>
                    <a:pt x="2656061" y="1413415"/>
                    <a:pt x="2653554" y="1419468"/>
                    <a:pt x="2649091" y="1423931"/>
                  </a:cubicBezTo>
                  <a:cubicBezTo>
                    <a:pt x="2644628" y="1428394"/>
                    <a:pt x="2638574" y="1430902"/>
                    <a:pt x="2632263" y="1430902"/>
                  </a:cubicBezTo>
                  <a:lnTo>
                    <a:pt x="23798" y="1430902"/>
                  </a:lnTo>
                  <a:cubicBezTo>
                    <a:pt x="17487" y="1430902"/>
                    <a:pt x="11433" y="1428394"/>
                    <a:pt x="6970" y="1423931"/>
                  </a:cubicBezTo>
                  <a:cubicBezTo>
                    <a:pt x="2507" y="1419468"/>
                    <a:pt x="0" y="1413415"/>
                    <a:pt x="0" y="1407103"/>
                  </a:cubicBezTo>
                  <a:lnTo>
                    <a:pt x="0" y="23798"/>
                  </a:lnTo>
                  <a:cubicBezTo>
                    <a:pt x="0" y="17487"/>
                    <a:pt x="2507" y="11433"/>
                    <a:pt x="6970" y="6970"/>
                  </a:cubicBezTo>
                  <a:cubicBezTo>
                    <a:pt x="11433" y="2507"/>
                    <a:pt x="17487" y="0"/>
                    <a:pt x="23798" y="0"/>
                  </a:cubicBezTo>
                  <a:close/>
                </a:path>
              </a:pathLst>
            </a:custGeom>
            <a:solidFill>
              <a:srgbClr val="000C74"/>
            </a:solidFill>
          </p:spPr>
          <p:txBody>
            <a:bodyPr/>
            <a:lstStyle/>
            <a:p>
              <a:endParaRPr lang="vi-VN"/>
            </a:p>
          </p:txBody>
        </p:sp>
        <p:sp>
          <p:nvSpPr>
            <p:cNvPr id="10" name="TextBox 10"/>
            <p:cNvSpPr txBox="1"/>
            <p:nvPr/>
          </p:nvSpPr>
          <p:spPr>
            <a:xfrm>
              <a:off x="0" y="-38100"/>
              <a:ext cx="265606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86504" y="332739"/>
            <a:ext cx="8113872" cy="695961"/>
          </a:xfrm>
          <a:prstGeom prst="rect">
            <a:avLst/>
          </a:prstGeom>
        </p:spPr>
        <p:txBody>
          <a:bodyPr lIns="0" tIns="0" rIns="0" bIns="0" rtlCol="0" anchor="t">
            <a:spAutoFit/>
          </a:bodyPr>
          <a:lstStyle/>
          <a:p>
            <a:pPr marL="885178" lvl="1" indent="-442589" algn="ctr">
              <a:lnSpc>
                <a:spcPts val="5739"/>
              </a:lnSpc>
              <a:spcBef>
                <a:spcPct val="0"/>
              </a:spcBef>
              <a:buAutoNum type="arabicPeriod"/>
            </a:pPr>
            <a:r>
              <a:rPr lang="en-US" sz="4099" b="1">
                <a:solidFill>
                  <a:srgbClr val="FFFFFF"/>
                </a:solidFill>
                <a:latin typeface="Canva Sans Bold"/>
                <a:ea typeface="Canva Sans Bold"/>
                <a:cs typeface="Canva Sans Bold"/>
                <a:sym typeface="Canva Sans Bold"/>
              </a:rPr>
              <a:t>REQUIREMENT ELICITATION</a:t>
            </a:r>
          </a:p>
        </p:txBody>
      </p:sp>
      <p:sp>
        <p:nvSpPr>
          <p:cNvPr id="12" name="TextBox 12"/>
          <p:cNvSpPr txBox="1"/>
          <p:nvPr/>
        </p:nvSpPr>
        <p:spPr>
          <a:xfrm>
            <a:off x="364259" y="2623794"/>
            <a:ext cx="17923741" cy="3360895"/>
          </a:xfrm>
          <a:prstGeom prst="rect">
            <a:avLst/>
          </a:prstGeom>
        </p:spPr>
        <p:txBody>
          <a:bodyPr lIns="0" tIns="0" rIns="0" bIns="0" rtlCol="0" anchor="t">
            <a:spAutoFit/>
          </a:bodyPr>
          <a:lstStyle/>
          <a:p>
            <a:pPr algn="l">
              <a:lnSpc>
                <a:spcPts val="5328"/>
              </a:lnSpc>
            </a:pPr>
            <a:r>
              <a:rPr lang="en-US" sz="3806" b="1">
                <a:solidFill>
                  <a:srgbClr val="000000"/>
                </a:solidFill>
                <a:latin typeface="Canva Sans Bold"/>
                <a:ea typeface="Canva Sans Bold"/>
                <a:cs typeface="Canva Sans Bold"/>
                <a:sym typeface="Canva Sans Bold"/>
              </a:rPr>
              <a:t>1.1. Domain context (Phạm vi lĩnh vực)</a:t>
            </a:r>
          </a:p>
          <a:p>
            <a:pPr algn="l">
              <a:lnSpc>
                <a:spcPts val="5328"/>
              </a:lnSpc>
            </a:pPr>
            <a:r>
              <a:rPr lang="en-US" sz="3806" b="1">
                <a:solidFill>
                  <a:srgbClr val="000000"/>
                </a:solidFill>
                <a:latin typeface="Canva Sans Bold"/>
                <a:ea typeface="Canva Sans Bold"/>
                <a:cs typeface="Canva Sans Bold"/>
                <a:sym typeface="Canva Sans Bold"/>
              </a:rPr>
              <a:t>1.2. Relevant Stakeholders and their needs (Các bên liên quan và nhu cầu của họ)</a:t>
            </a:r>
          </a:p>
          <a:p>
            <a:pPr algn="l">
              <a:lnSpc>
                <a:spcPts val="5328"/>
              </a:lnSpc>
            </a:pPr>
            <a:r>
              <a:rPr lang="en-US" sz="3806" b="1">
                <a:solidFill>
                  <a:srgbClr val="000000"/>
                </a:solidFill>
                <a:latin typeface="Canva Sans Bold"/>
                <a:ea typeface="Canva Sans Bold"/>
                <a:cs typeface="Canva Sans Bold"/>
                <a:sym typeface="Canva Sans Bold"/>
              </a:rPr>
              <a:t>1.3. Benefits of the HCMUT Student Smart Printing Service (Lợi ích của Dịch vụ in thông minh HCMUT)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387083" y="1739889"/>
            <a:ext cx="10157698" cy="8308151"/>
          </a:xfrm>
          <a:custGeom>
            <a:avLst/>
            <a:gdLst/>
            <a:ahLst/>
            <a:cxnLst/>
            <a:rect l="l" t="t" r="r" b="b"/>
            <a:pathLst>
              <a:path w="10157698" h="8308151">
                <a:moveTo>
                  <a:pt x="0" y="0"/>
                </a:moveTo>
                <a:lnTo>
                  <a:pt x="10157698" y="0"/>
                </a:lnTo>
                <a:lnTo>
                  <a:pt x="10157698" y="8308151"/>
                </a:lnTo>
                <a:lnTo>
                  <a:pt x="0" y="8308151"/>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2143761"/>
          </a:xfrm>
          <a:prstGeom prst="rect">
            <a:avLst/>
          </a:prstGeom>
        </p:spPr>
        <p:txBody>
          <a:bodyPr lIns="0" tIns="0" rIns="0" bIns="0" rtlCol="0" anchor="t">
            <a:spAutoFit/>
          </a:bodyPr>
          <a:lstStyle/>
          <a:p>
            <a:pPr algn="ctr">
              <a:lnSpc>
                <a:spcPts val="5739"/>
              </a:lnSpc>
            </a:pPr>
            <a:r>
              <a:rPr lang="en-US" sz="4099" b="1">
                <a:solidFill>
                  <a:srgbClr val="FFFFFF"/>
                </a:solidFill>
                <a:latin typeface="Canva Sans Bold"/>
                <a:ea typeface="Canva Sans Bold"/>
                <a:cs typeface="Canva Sans Bold"/>
                <a:sym typeface="Canva Sans Bold"/>
              </a:rPr>
              <a:t>4.4. MVP - User Interface for Printing Document Feature </a:t>
            </a:r>
          </a:p>
          <a:p>
            <a:pPr algn="ctr">
              <a:lnSpc>
                <a:spcPts val="5739"/>
              </a:lnSpc>
              <a:spcBef>
                <a:spcPct val="0"/>
              </a:spcBef>
            </a:pPr>
            <a:endParaRPr lang="en-US" sz="4099" b="1">
              <a:solidFill>
                <a:srgbClr val="FFFFFF"/>
              </a:solidFill>
              <a:latin typeface="Canva Sans Bold"/>
              <a:ea typeface="Canva Sans Bold"/>
              <a:cs typeface="Canva Sans Bold"/>
              <a:sym typeface="Canva Sans Bold"/>
            </a:endParaRPr>
          </a:p>
        </p:txBody>
      </p:sp>
      <p:sp>
        <p:nvSpPr>
          <p:cNvPr id="13" name="TextBox 13"/>
          <p:cNvSpPr txBox="1"/>
          <p:nvPr/>
        </p:nvSpPr>
        <p:spPr>
          <a:xfrm>
            <a:off x="301061" y="5505453"/>
            <a:ext cx="4018023" cy="1019176"/>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Canva Sans Bold"/>
                <a:ea typeface="Canva Sans Bold"/>
                <a:cs typeface="Canva Sans Bold"/>
                <a:sym typeface="Canva Sans Bold"/>
              </a:rPr>
              <a:t>Trang dashboard sau khi đăng nhập</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839281" y="1667703"/>
            <a:ext cx="8609438" cy="8218426"/>
          </a:xfrm>
          <a:custGeom>
            <a:avLst/>
            <a:gdLst/>
            <a:ahLst/>
            <a:cxnLst/>
            <a:rect l="l" t="t" r="r" b="b"/>
            <a:pathLst>
              <a:path w="8609438" h="8218426">
                <a:moveTo>
                  <a:pt x="0" y="0"/>
                </a:moveTo>
                <a:lnTo>
                  <a:pt x="8609438" y="0"/>
                </a:lnTo>
                <a:lnTo>
                  <a:pt x="8609438" y="8218426"/>
                </a:lnTo>
                <a:lnTo>
                  <a:pt x="0" y="8218426"/>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2143761"/>
          </a:xfrm>
          <a:prstGeom prst="rect">
            <a:avLst/>
          </a:prstGeom>
        </p:spPr>
        <p:txBody>
          <a:bodyPr lIns="0" tIns="0" rIns="0" bIns="0" rtlCol="0" anchor="t">
            <a:spAutoFit/>
          </a:bodyPr>
          <a:lstStyle/>
          <a:p>
            <a:pPr algn="ctr">
              <a:lnSpc>
                <a:spcPts val="5739"/>
              </a:lnSpc>
            </a:pPr>
            <a:r>
              <a:rPr lang="en-US" sz="4099" b="1">
                <a:solidFill>
                  <a:srgbClr val="FFFFFF"/>
                </a:solidFill>
                <a:latin typeface="Canva Sans Bold"/>
                <a:ea typeface="Canva Sans Bold"/>
                <a:cs typeface="Canva Sans Bold"/>
                <a:sym typeface="Canva Sans Bold"/>
              </a:rPr>
              <a:t>4.4. MVP - User Interface for Printing Document Feature </a:t>
            </a:r>
          </a:p>
          <a:p>
            <a:pPr algn="ctr">
              <a:lnSpc>
                <a:spcPts val="5739"/>
              </a:lnSpc>
              <a:spcBef>
                <a:spcPct val="0"/>
              </a:spcBef>
            </a:pPr>
            <a:endParaRPr lang="en-US" sz="4099" b="1">
              <a:solidFill>
                <a:srgbClr val="FFFFFF"/>
              </a:solidFill>
              <a:latin typeface="Canva Sans Bold"/>
              <a:ea typeface="Canva Sans Bold"/>
              <a:cs typeface="Canva Sans Bold"/>
              <a:sym typeface="Canva Sans Bold"/>
            </a:endParaRPr>
          </a:p>
        </p:txBody>
      </p:sp>
      <p:sp>
        <p:nvSpPr>
          <p:cNvPr id="13" name="TextBox 13"/>
          <p:cNvSpPr txBox="1"/>
          <p:nvPr/>
        </p:nvSpPr>
        <p:spPr>
          <a:xfrm>
            <a:off x="301061" y="5505453"/>
            <a:ext cx="4018023" cy="49530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Canva Sans Bold"/>
                <a:ea typeface="Canva Sans Bold"/>
                <a:cs typeface="Canva Sans Bold"/>
                <a:sym typeface="Canva Sans Bold"/>
              </a:rPr>
              <a:t>Tải tệp lên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166845" y="1608899"/>
            <a:ext cx="5954310" cy="8336034"/>
          </a:xfrm>
          <a:custGeom>
            <a:avLst/>
            <a:gdLst/>
            <a:ahLst/>
            <a:cxnLst/>
            <a:rect l="l" t="t" r="r" b="b"/>
            <a:pathLst>
              <a:path w="5954310" h="8336034">
                <a:moveTo>
                  <a:pt x="0" y="0"/>
                </a:moveTo>
                <a:lnTo>
                  <a:pt x="5954310" y="0"/>
                </a:lnTo>
                <a:lnTo>
                  <a:pt x="5954310" y="8336034"/>
                </a:lnTo>
                <a:lnTo>
                  <a:pt x="0" y="8336034"/>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2143761"/>
          </a:xfrm>
          <a:prstGeom prst="rect">
            <a:avLst/>
          </a:prstGeom>
        </p:spPr>
        <p:txBody>
          <a:bodyPr lIns="0" tIns="0" rIns="0" bIns="0" rtlCol="0" anchor="t">
            <a:spAutoFit/>
          </a:bodyPr>
          <a:lstStyle/>
          <a:p>
            <a:pPr algn="ctr">
              <a:lnSpc>
                <a:spcPts val="5739"/>
              </a:lnSpc>
            </a:pPr>
            <a:r>
              <a:rPr lang="en-US" sz="4099" b="1">
                <a:solidFill>
                  <a:srgbClr val="FFFFFF"/>
                </a:solidFill>
                <a:latin typeface="Canva Sans Bold"/>
                <a:ea typeface="Canva Sans Bold"/>
                <a:cs typeface="Canva Sans Bold"/>
                <a:sym typeface="Canva Sans Bold"/>
              </a:rPr>
              <a:t>4.4. MVP - User Interface for Printing Document Feature </a:t>
            </a:r>
          </a:p>
          <a:p>
            <a:pPr algn="ctr">
              <a:lnSpc>
                <a:spcPts val="5739"/>
              </a:lnSpc>
              <a:spcBef>
                <a:spcPct val="0"/>
              </a:spcBef>
            </a:pPr>
            <a:endParaRPr lang="en-US" sz="4099" b="1">
              <a:solidFill>
                <a:srgbClr val="FFFFFF"/>
              </a:solidFill>
              <a:latin typeface="Canva Sans Bold"/>
              <a:ea typeface="Canva Sans Bold"/>
              <a:cs typeface="Canva Sans Bold"/>
              <a:sym typeface="Canva Sans Bold"/>
            </a:endParaRPr>
          </a:p>
        </p:txBody>
      </p:sp>
      <p:sp>
        <p:nvSpPr>
          <p:cNvPr id="13" name="TextBox 13"/>
          <p:cNvSpPr txBox="1"/>
          <p:nvPr/>
        </p:nvSpPr>
        <p:spPr>
          <a:xfrm>
            <a:off x="1291136" y="5505453"/>
            <a:ext cx="4018023" cy="49530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Canva Sans Bold"/>
                <a:ea typeface="Canva Sans Bold"/>
                <a:cs typeface="Canva Sans Bold"/>
                <a:sym typeface="Canva Sans Bold"/>
              </a:rPr>
              <a:t>Chọn máy in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580464" y="1554549"/>
            <a:ext cx="6086472" cy="8521061"/>
          </a:xfrm>
          <a:custGeom>
            <a:avLst/>
            <a:gdLst/>
            <a:ahLst/>
            <a:cxnLst/>
            <a:rect l="l" t="t" r="r" b="b"/>
            <a:pathLst>
              <a:path w="6086472" h="8521061">
                <a:moveTo>
                  <a:pt x="0" y="0"/>
                </a:moveTo>
                <a:lnTo>
                  <a:pt x="6086472" y="0"/>
                </a:lnTo>
                <a:lnTo>
                  <a:pt x="6086472" y="8521061"/>
                </a:lnTo>
                <a:lnTo>
                  <a:pt x="0" y="8521061"/>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2143761"/>
          </a:xfrm>
          <a:prstGeom prst="rect">
            <a:avLst/>
          </a:prstGeom>
        </p:spPr>
        <p:txBody>
          <a:bodyPr lIns="0" tIns="0" rIns="0" bIns="0" rtlCol="0" anchor="t">
            <a:spAutoFit/>
          </a:bodyPr>
          <a:lstStyle/>
          <a:p>
            <a:pPr algn="ctr">
              <a:lnSpc>
                <a:spcPts val="5739"/>
              </a:lnSpc>
            </a:pPr>
            <a:r>
              <a:rPr lang="en-US" sz="4099" b="1">
                <a:solidFill>
                  <a:srgbClr val="FFFFFF"/>
                </a:solidFill>
                <a:latin typeface="Canva Sans Bold"/>
                <a:ea typeface="Canva Sans Bold"/>
                <a:cs typeface="Canva Sans Bold"/>
                <a:sym typeface="Canva Sans Bold"/>
              </a:rPr>
              <a:t>4.4. MVP - User Interface for Printing Document Feature </a:t>
            </a:r>
          </a:p>
          <a:p>
            <a:pPr algn="ctr">
              <a:lnSpc>
                <a:spcPts val="5739"/>
              </a:lnSpc>
              <a:spcBef>
                <a:spcPct val="0"/>
              </a:spcBef>
            </a:pPr>
            <a:endParaRPr lang="en-US" sz="4099" b="1">
              <a:solidFill>
                <a:srgbClr val="FFFFFF"/>
              </a:solidFill>
              <a:latin typeface="Canva Sans Bold"/>
              <a:ea typeface="Canva Sans Bold"/>
              <a:cs typeface="Canva Sans Bold"/>
              <a:sym typeface="Canva Sans Bold"/>
            </a:endParaRPr>
          </a:p>
        </p:txBody>
      </p:sp>
      <p:sp>
        <p:nvSpPr>
          <p:cNvPr id="13" name="TextBox 13"/>
          <p:cNvSpPr txBox="1"/>
          <p:nvPr/>
        </p:nvSpPr>
        <p:spPr>
          <a:xfrm>
            <a:off x="1291136" y="5505453"/>
            <a:ext cx="4018023" cy="1019176"/>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Canva Sans Bold"/>
                <a:ea typeface="Canva Sans Bold"/>
                <a:cs typeface="Canva Sans Bold"/>
                <a:sym typeface="Canva Sans Bold"/>
              </a:rPr>
              <a:t>Bước cuối cùng trước khi xác nhận in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C74"/>
        </a:solidFill>
        <a:effectLst/>
      </p:bgPr>
    </p:bg>
    <p:spTree>
      <p:nvGrpSpPr>
        <p:cNvPr id="1" name=""/>
        <p:cNvGrpSpPr/>
        <p:nvPr/>
      </p:nvGrpSpPr>
      <p:grpSpPr>
        <a:xfrm>
          <a:off x="0" y="0"/>
          <a:ext cx="0" cy="0"/>
          <a:chOff x="0" y="0"/>
          <a:chExt cx="0" cy="0"/>
        </a:xfrm>
      </p:grpSpPr>
      <p:grpSp>
        <p:nvGrpSpPr>
          <p:cNvPr id="2" name="Group 2"/>
          <p:cNvGrpSpPr/>
          <p:nvPr/>
        </p:nvGrpSpPr>
        <p:grpSpPr>
          <a:xfrm>
            <a:off x="-3153041" y="-5621027"/>
            <a:ext cx="10764527" cy="1076452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846538" y="-5621027"/>
            <a:ext cx="9531646" cy="95316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55065" y="5604052"/>
            <a:ext cx="10399065" cy="1039906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C74"/>
            </a:solidFill>
          </p:spPr>
          <p:txBody>
            <a:bodyPr/>
            <a:lstStyle/>
            <a:p>
              <a:endParaRPr lang="vi-V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22358" y="4180143"/>
            <a:ext cx="14843284" cy="1669538"/>
          </a:xfrm>
          <a:prstGeom prst="rect">
            <a:avLst/>
          </a:prstGeom>
        </p:spPr>
        <p:txBody>
          <a:bodyPr lIns="0" tIns="0" rIns="0" bIns="0" rtlCol="0" anchor="t">
            <a:spAutoFit/>
          </a:bodyPr>
          <a:lstStyle/>
          <a:p>
            <a:pPr algn="just">
              <a:lnSpc>
                <a:spcPts val="12978"/>
              </a:lnSpc>
            </a:pPr>
            <a:r>
              <a:rPr lang="en-US" sz="9270" b="1">
                <a:solidFill>
                  <a:srgbClr val="FFFFFF"/>
                </a:solidFill>
                <a:latin typeface="Poppins Bold"/>
                <a:ea typeface="Poppins Bold"/>
                <a:cs typeface="Poppins Bold"/>
                <a:sym typeface="Poppins Bold"/>
              </a:rPr>
              <a:t>5. ARCHITECTURE DESIGN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280669"/>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 ARCHITECTURE DESIGN</a:t>
            </a:r>
          </a:p>
        </p:txBody>
      </p:sp>
      <p:sp>
        <p:nvSpPr>
          <p:cNvPr id="12" name="TextBox 12"/>
          <p:cNvSpPr txBox="1"/>
          <p:nvPr/>
        </p:nvSpPr>
        <p:spPr>
          <a:xfrm>
            <a:off x="364259" y="2623794"/>
            <a:ext cx="10856357" cy="2684620"/>
          </a:xfrm>
          <a:prstGeom prst="rect">
            <a:avLst/>
          </a:prstGeom>
        </p:spPr>
        <p:txBody>
          <a:bodyPr lIns="0" tIns="0" rIns="0" bIns="0" rtlCol="0" anchor="t">
            <a:spAutoFit/>
          </a:bodyPr>
          <a:lstStyle/>
          <a:p>
            <a:pPr algn="l">
              <a:lnSpc>
                <a:spcPts val="5328"/>
              </a:lnSpc>
            </a:pPr>
            <a:r>
              <a:rPr lang="en-US" sz="3806" b="1">
                <a:solidFill>
                  <a:srgbClr val="000000"/>
                </a:solidFill>
                <a:latin typeface="Canva Sans Bold"/>
                <a:ea typeface="Canva Sans Bold"/>
                <a:cs typeface="Canva Sans Bold"/>
                <a:sym typeface="Canva Sans Bold"/>
              </a:rPr>
              <a:t>5.1 Layered Architecture (Kiến trúc phân lớp)</a:t>
            </a:r>
          </a:p>
          <a:p>
            <a:pPr algn="l">
              <a:lnSpc>
                <a:spcPts val="5328"/>
              </a:lnSpc>
            </a:pPr>
            <a:r>
              <a:rPr lang="en-US" sz="3806" b="1">
                <a:solidFill>
                  <a:srgbClr val="000000"/>
                </a:solidFill>
                <a:latin typeface="Canva Sans Bold"/>
                <a:ea typeface="Canva Sans Bold"/>
                <a:cs typeface="Canva Sans Bold"/>
                <a:sym typeface="Canva Sans Bold"/>
              </a:rPr>
              <a:t>5.2 Data Storage Approach (Lớp cơ sở dữ liệu)</a:t>
            </a:r>
          </a:p>
          <a:p>
            <a:pPr algn="l">
              <a:lnSpc>
                <a:spcPts val="5328"/>
              </a:lnSpc>
            </a:pPr>
            <a:r>
              <a:rPr lang="en-US" sz="3806" b="1">
                <a:solidFill>
                  <a:srgbClr val="000000"/>
                </a:solidFill>
                <a:latin typeface="Canva Sans Bold"/>
                <a:ea typeface="Canva Sans Bold"/>
                <a:cs typeface="Canva Sans Bold"/>
                <a:sym typeface="Canva Sans Bold"/>
              </a:rPr>
              <a:t>5.3 API Management (Quản lý API)</a:t>
            </a:r>
          </a:p>
          <a:p>
            <a:pPr algn="l">
              <a:lnSpc>
                <a:spcPts val="5328"/>
              </a:lnSpc>
            </a:pPr>
            <a:r>
              <a:rPr lang="en-US" sz="3806" b="1">
                <a:solidFill>
                  <a:srgbClr val="000000"/>
                </a:solidFill>
                <a:latin typeface="Canva Sans Bold"/>
                <a:ea typeface="Canva Sans Bold"/>
                <a:cs typeface="Canva Sans Bold"/>
                <a:sym typeface="Canva Sans Bold"/>
              </a:rPr>
              <a:t>5.4 Component Diagram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5.1. Layered Architecture </a:t>
            </a:r>
          </a:p>
        </p:txBody>
      </p:sp>
      <p:sp>
        <p:nvSpPr>
          <p:cNvPr id="12" name="TextBox 12"/>
          <p:cNvSpPr txBox="1"/>
          <p:nvPr/>
        </p:nvSpPr>
        <p:spPr>
          <a:xfrm>
            <a:off x="273391" y="1670843"/>
            <a:ext cx="7901879" cy="8596730"/>
          </a:xfrm>
          <a:prstGeom prst="rect">
            <a:avLst/>
          </a:prstGeom>
        </p:spPr>
        <p:txBody>
          <a:bodyPr lIns="0" tIns="0" rIns="0" bIns="0" rtlCol="0" anchor="t">
            <a:spAutoFit/>
          </a:bodyPr>
          <a:lstStyle/>
          <a:p>
            <a:pPr marL="493453" lvl="1" indent="-246727" algn="l">
              <a:lnSpc>
                <a:spcPts val="4936"/>
              </a:lnSpc>
              <a:buFont typeface="Arial"/>
              <a:buChar char="•"/>
            </a:pPr>
            <a:r>
              <a:rPr lang="en-US" sz="2285">
                <a:solidFill>
                  <a:srgbClr val="000000"/>
                </a:solidFill>
                <a:latin typeface="Canva Sans"/>
                <a:ea typeface="Canva Sans"/>
                <a:cs typeface="Canva Sans"/>
                <a:sym typeface="Canva Sans"/>
              </a:rPr>
              <a:t>Kiến trúc phân lớp là một mẫu thiết kế được sử dụng để tổ chức hệ thống thành các lớp logic riêng biệt. Mỗi lớp có một bộ trách nhiệm cụ thể và tương tác với các lớp khác thông qua các giao diện hoặc API xác định rõ ràng. Hệ thống trong dự án này bao gồm các lớp sau:</a:t>
            </a:r>
          </a:p>
          <a:p>
            <a:pPr marL="493453" lvl="1" indent="-246727" algn="l">
              <a:lnSpc>
                <a:spcPts val="4936"/>
              </a:lnSpc>
              <a:buAutoNum type="arabicPeriod"/>
            </a:pPr>
            <a:r>
              <a:rPr lang="en-US" sz="2285">
                <a:solidFill>
                  <a:srgbClr val="000000"/>
                </a:solidFill>
                <a:latin typeface="Canva Sans"/>
                <a:ea typeface="Canva Sans"/>
                <a:cs typeface="Canva Sans"/>
                <a:sym typeface="Canva Sans"/>
              </a:rPr>
              <a:t>Lớp trình bày (Presentation Layer): Chịu trách nhiệm giao diện và tương tác người dùng.</a:t>
            </a:r>
          </a:p>
          <a:p>
            <a:pPr marL="493453" lvl="1" indent="-246727" algn="l">
              <a:lnSpc>
                <a:spcPts val="4936"/>
              </a:lnSpc>
              <a:buAutoNum type="arabicPeriod"/>
            </a:pPr>
            <a:r>
              <a:rPr lang="en-US" sz="2285">
                <a:solidFill>
                  <a:srgbClr val="000000"/>
                </a:solidFill>
                <a:latin typeface="Canva Sans"/>
                <a:ea typeface="Canva Sans"/>
                <a:cs typeface="Canva Sans"/>
                <a:sym typeface="Canva Sans"/>
              </a:rPr>
              <a:t> Lớp logic nghiệp vụ (Business Logic Layer): Xử lý các yêu cầu từ lớp trình bày và giao tiếp với lớp cố định.</a:t>
            </a:r>
          </a:p>
          <a:p>
            <a:pPr marL="493453" lvl="1" indent="-246727" algn="l">
              <a:lnSpc>
                <a:spcPts val="4936"/>
              </a:lnSpc>
              <a:buAutoNum type="arabicPeriod"/>
            </a:pPr>
            <a:r>
              <a:rPr lang="en-US" sz="2285">
                <a:solidFill>
                  <a:srgbClr val="000000"/>
                </a:solidFill>
                <a:latin typeface="Canva Sans"/>
                <a:ea typeface="Canva Sans"/>
                <a:cs typeface="Canva Sans"/>
                <a:sym typeface="Canva Sans"/>
              </a:rPr>
              <a:t> Lớp cố định (Persistence Layer): Cung cấp các API để truy cập dữ liệu.</a:t>
            </a:r>
          </a:p>
          <a:p>
            <a:pPr marL="493453" lvl="1" indent="-246727" algn="l">
              <a:lnSpc>
                <a:spcPts val="4936"/>
              </a:lnSpc>
              <a:buAutoNum type="arabicPeriod"/>
            </a:pPr>
            <a:r>
              <a:rPr lang="en-US" sz="2285">
                <a:solidFill>
                  <a:srgbClr val="000000"/>
                </a:solidFill>
                <a:latin typeface="Canva Sans"/>
                <a:ea typeface="Canva Sans"/>
                <a:cs typeface="Canva Sans"/>
                <a:sym typeface="Canva Sans"/>
              </a:rPr>
              <a:t> Lớp cơ sở dữ liệu (Database Layer)}: Lưu trữ dữ liệu hệ thống.</a:t>
            </a:r>
          </a:p>
        </p:txBody>
      </p:sp>
      <p:sp>
        <p:nvSpPr>
          <p:cNvPr id="13" name="Freeform 13"/>
          <p:cNvSpPr/>
          <p:nvPr/>
        </p:nvSpPr>
        <p:spPr>
          <a:xfrm>
            <a:off x="9705844" y="40409"/>
            <a:ext cx="6472005" cy="10246591"/>
          </a:xfrm>
          <a:custGeom>
            <a:avLst/>
            <a:gdLst/>
            <a:ahLst/>
            <a:cxnLst/>
            <a:rect l="l" t="t" r="r" b="b"/>
            <a:pathLst>
              <a:path w="6472005" h="10246591">
                <a:moveTo>
                  <a:pt x="0" y="0"/>
                </a:moveTo>
                <a:lnTo>
                  <a:pt x="6472006" y="0"/>
                </a:lnTo>
                <a:lnTo>
                  <a:pt x="6472006" y="10246591"/>
                </a:lnTo>
                <a:lnTo>
                  <a:pt x="0" y="10246591"/>
                </a:lnTo>
                <a:lnTo>
                  <a:pt x="0" y="0"/>
                </a:lnTo>
                <a:close/>
              </a:path>
            </a:pathLst>
          </a:custGeom>
          <a:blipFill>
            <a:blip r:embed="rId2"/>
            <a:stretch>
              <a:fillRect t="-767" b="-767"/>
            </a:stretch>
          </a:blipFill>
        </p:spPr>
        <p:txBody>
          <a:bodyPr/>
          <a:lstStyle/>
          <a:p>
            <a:endParaRPr lang="vi-V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027066" y="1927679"/>
            <a:ext cx="10042158" cy="3695080"/>
          </a:xfrm>
          <a:custGeom>
            <a:avLst/>
            <a:gdLst/>
            <a:ahLst/>
            <a:cxnLst/>
            <a:rect l="l" t="t" r="r" b="b"/>
            <a:pathLst>
              <a:path w="10042158" h="3695080">
                <a:moveTo>
                  <a:pt x="0" y="0"/>
                </a:moveTo>
                <a:lnTo>
                  <a:pt x="10042158" y="0"/>
                </a:lnTo>
                <a:lnTo>
                  <a:pt x="10042158" y="3695080"/>
                </a:lnTo>
                <a:lnTo>
                  <a:pt x="0" y="3695080"/>
                </a:lnTo>
                <a:lnTo>
                  <a:pt x="0" y="0"/>
                </a:lnTo>
                <a:close/>
              </a:path>
            </a:pathLst>
          </a:custGeom>
          <a:blipFill>
            <a:blip r:embed="rId2"/>
            <a:stretch>
              <a:fillRect b="-336875"/>
            </a:stretch>
          </a:blipFill>
        </p:spPr>
        <p:txBody>
          <a:bodyPr/>
          <a:lstStyle/>
          <a:p>
            <a:endParaRPr lang="vi-VN"/>
          </a:p>
        </p:txBody>
      </p:sp>
      <p:sp>
        <p:nvSpPr>
          <p:cNvPr id="12" name="TextBox 12"/>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5.1. Layered Architecture </a:t>
            </a:r>
          </a:p>
        </p:txBody>
      </p:sp>
      <p:sp>
        <p:nvSpPr>
          <p:cNvPr id="13" name="TextBox 13"/>
          <p:cNvSpPr txBox="1"/>
          <p:nvPr/>
        </p:nvSpPr>
        <p:spPr>
          <a:xfrm>
            <a:off x="277148" y="1636034"/>
            <a:ext cx="7749918" cy="8960311"/>
          </a:xfrm>
          <a:prstGeom prst="rect">
            <a:avLst/>
          </a:prstGeom>
        </p:spPr>
        <p:txBody>
          <a:bodyPr lIns="0" tIns="0" rIns="0" bIns="0" rtlCol="0" anchor="t">
            <a:spAutoFit/>
          </a:bodyPr>
          <a:lstStyle/>
          <a:p>
            <a:pPr algn="l">
              <a:lnSpc>
                <a:spcPts val="3401"/>
              </a:lnSpc>
              <a:spcBef>
                <a:spcPct val="0"/>
              </a:spcBef>
            </a:pPr>
            <a:r>
              <a:rPr lang="en-US" sz="2429">
                <a:solidFill>
                  <a:srgbClr val="000000"/>
                </a:solidFill>
                <a:latin typeface="Canva Sans"/>
                <a:ea typeface="Canva Sans"/>
                <a:cs typeface="Canva Sans"/>
                <a:sym typeface="Canva Sans"/>
              </a:rPr>
              <a:t>Presentation Layer (Lớp trình bày) chịu trách nhiệm về giao diện và tương tác người dùng. Bao gồm:</a:t>
            </a:r>
          </a:p>
          <a:p>
            <a:pPr marL="524495" lvl="1" indent="-262247" algn="l">
              <a:lnSpc>
                <a:spcPts val="3401"/>
              </a:lnSpc>
              <a:spcBef>
                <a:spcPct val="0"/>
              </a:spcBef>
              <a:buAutoNum type="arabicPeriod"/>
            </a:pPr>
            <a:r>
              <a:rPr lang="en-US" sz="2429">
                <a:solidFill>
                  <a:srgbClr val="000000"/>
                </a:solidFill>
                <a:latin typeface="Canva Sans"/>
                <a:ea typeface="Canva Sans"/>
                <a:cs typeface="Canva Sans"/>
                <a:sym typeface="Canva Sans"/>
              </a:rPr>
              <a:t>Giao diện cho Sinh viên (Student Interface):</a:t>
            </a:r>
          </a:p>
          <a:p>
            <a:pPr marL="1048989" lvl="2" indent="-349663" algn="l">
              <a:lnSpc>
                <a:spcPts val="3401"/>
              </a:lnSpc>
              <a:spcBef>
                <a:spcPct val="0"/>
              </a:spcBef>
              <a:buFont typeface="Arial"/>
              <a:buChar char="⚬"/>
            </a:pPr>
            <a:r>
              <a:rPr lang="en-US" sz="2429">
                <a:solidFill>
                  <a:srgbClr val="000000"/>
                </a:solidFill>
                <a:latin typeface="Canva Sans"/>
                <a:ea typeface="Canva Sans"/>
                <a:cs typeface="Canva Sans"/>
                <a:sym typeface="Canva Sans"/>
              </a:rPr>
              <a:t>Chức năng:</a:t>
            </a:r>
          </a:p>
          <a:p>
            <a:pPr marL="1573484" lvl="3" indent="-393371" algn="l">
              <a:lnSpc>
                <a:spcPts val="3401"/>
              </a:lnSpc>
              <a:spcBef>
                <a:spcPct val="0"/>
              </a:spcBef>
              <a:buFont typeface="Arial"/>
              <a:buChar char="￭"/>
            </a:pPr>
            <a:r>
              <a:rPr lang="en-US" sz="2429">
                <a:solidFill>
                  <a:srgbClr val="000000"/>
                </a:solidFill>
                <a:latin typeface="Canva Sans"/>
                <a:ea typeface="Canva Sans"/>
                <a:cs typeface="Canva Sans"/>
                <a:sym typeface="Canva Sans"/>
              </a:rPr>
              <a:t>Xem vị trí máy in (Printer Location).</a:t>
            </a:r>
          </a:p>
          <a:p>
            <a:pPr marL="1573484" lvl="3" indent="-393371" algn="l">
              <a:lnSpc>
                <a:spcPts val="3401"/>
              </a:lnSpc>
              <a:spcBef>
                <a:spcPct val="0"/>
              </a:spcBef>
              <a:buFont typeface="Arial"/>
              <a:buChar char="￭"/>
            </a:pPr>
            <a:r>
              <a:rPr lang="en-US" sz="2429">
                <a:solidFill>
                  <a:srgbClr val="000000"/>
                </a:solidFill>
                <a:latin typeface="Canva Sans"/>
                <a:ea typeface="Canva Sans"/>
                <a:cs typeface="Canva Sans"/>
                <a:sym typeface="Canva Sans"/>
              </a:rPr>
              <a:t>Tải lên và in tài liệu (Printing Page).</a:t>
            </a:r>
          </a:p>
          <a:p>
            <a:pPr marL="1573484" lvl="3" indent="-393371" algn="l">
              <a:lnSpc>
                <a:spcPts val="3401"/>
              </a:lnSpc>
              <a:spcBef>
                <a:spcPct val="0"/>
              </a:spcBef>
              <a:buFont typeface="Arial"/>
              <a:buChar char="￭"/>
            </a:pPr>
            <a:r>
              <a:rPr lang="en-US" sz="2429">
                <a:solidFill>
                  <a:srgbClr val="000000"/>
                </a:solidFill>
                <a:latin typeface="Canva Sans"/>
                <a:ea typeface="Canva Sans"/>
                <a:cs typeface="Canva Sans"/>
                <a:sym typeface="Canva Sans"/>
              </a:rPr>
              <a:t>Mua thêm trang in (Buying Page).</a:t>
            </a:r>
          </a:p>
          <a:p>
            <a:pPr marL="1048989" lvl="2" indent="-349663" algn="l">
              <a:lnSpc>
                <a:spcPts val="3401"/>
              </a:lnSpc>
              <a:spcBef>
                <a:spcPct val="0"/>
              </a:spcBef>
              <a:buFont typeface="Arial"/>
              <a:buChar char="⚬"/>
            </a:pPr>
            <a:r>
              <a:rPr lang="en-US" sz="2429">
                <a:solidFill>
                  <a:srgbClr val="000000"/>
                </a:solidFill>
                <a:latin typeface="Canva Sans"/>
                <a:ea typeface="Canva Sans"/>
                <a:cs typeface="Canva Sans"/>
                <a:sym typeface="Canva Sans"/>
              </a:rPr>
              <a:t>Mục tiêu:</a:t>
            </a:r>
          </a:p>
          <a:p>
            <a:pPr marL="1573484" lvl="3" indent="-393371" algn="l">
              <a:lnSpc>
                <a:spcPts val="3401"/>
              </a:lnSpc>
              <a:spcBef>
                <a:spcPct val="0"/>
              </a:spcBef>
              <a:buFont typeface="Arial"/>
              <a:buChar char="￭"/>
            </a:pPr>
            <a:r>
              <a:rPr lang="en-US" sz="2429">
                <a:solidFill>
                  <a:srgbClr val="000000"/>
                </a:solidFill>
                <a:latin typeface="Canva Sans"/>
                <a:ea typeface="Canva Sans"/>
                <a:cs typeface="Canva Sans"/>
                <a:sym typeface="Canva Sans"/>
              </a:rPr>
              <a:t>Cải thiện trải nghiệm in ấn, tiết kiệm thời gian, và tăng tính tiện lợi.</a:t>
            </a:r>
          </a:p>
          <a:p>
            <a:pPr marL="524495" lvl="1" indent="-262247" algn="l">
              <a:lnSpc>
                <a:spcPts val="3401"/>
              </a:lnSpc>
              <a:spcBef>
                <a:spcPct val="0"/>
              </a:spcBef>
              <a:buAutoNum type="arabicPeriod"/>
            </a:pPr>
            <a:r>
              <a:rPr lang="en-US" sz="2429">
                <a:solidFill>
                  <a:srgbClr val="000000"/>
                </a:solidFill>
                <a:latin typeface="Canva Sans"/>
                <a:ea typeface="Canva Sans"/>
                <a:cs typeface="Canva Sans"/>
                <a:sym typeface="Canva Sans"/>
              </a:rPr>
              <a:t>Giao diện cho Quản trị viên (Administration Interface):</a:t>
            </a:r>
          </a:p>
          <a:p>
            <a:pPr marL="1048989" lvl="2" indent="-349663" algn="l">
              <a:lnSpc>
                <a:spcPts val="3401"/>
              </a:lnSpc>
              <a:spcBef>
                <a:spcPct val="0"/>
              </a:spcBef>
              <a:buFont typeface="Arial"/>
              <a:buChar char="⚬"/>
            </a:pPr>
            <a:r>
              <a:rPr lang="en-US" sz="2429">
                <a:solidFill>
                  <a:srgbClr val="000000"/>
                </a:solidFill>
                <a:latin typeface="Canva Sans"/>
                <a:ea typeface="Canva Sans"/>
                <a:cs typeface="Canva Sans"/>
                <a:sym typeface="Canva Sans"/>
              </a:rPr>
              <a:t>Chức năng:</a:t>
            </a:r>
          </a:p>
          <a:p>
            <a:pPr marL="1573484" lvl="3" indent="-393371" algn="l">
              <a:lnSpc>
                <a:spcPts val="3401"/>
              </a:lnSpc>
              <a:spcBef>
                <a:spcPct val="0"/>
              </a:spcBef>
              <a:buFont typeface="Arial"/>
              <a:buChar char="￭"/>
            </a:pPr>
            <a:r>
              <a:rPr lang="en-US" sz="2429">
                <a:solidFill>
                  <a:srgbClr val="000000"/>
                </a:solidFill>
                <a:latin typeface="Canva Sans"/>
                <a:ea typeface="Canva Sans"/>
                <a:cs typeface="Canva Sans"/>
                <a:sym typeface="Canva Sans"/>
              </a:rPr>
              <a:t>Quản lý toàn diện hệ thống thông qua bảng điều khiển (Dashboard Page).</a:t>
            </a:r>
          </a:p>
          <a:p>
            <a:pPr marL="1573484" lvl="3" indent="-393371" algn="l">
              <a:lnSpc>
                <a:spcPts val="3401"/>
              </a:lnSpc>
              <a:spcBef>
                <a:spcPct val="0"/>
              </a:spcBef>
              <a:buFont typeface="Arial"/>
              <a:buChar char="￭"/>
            </a:pPr>
            <a:r>
              <a:rPr lang="en-US" sz="2429">
                <a:solidFill>
                  <a:srgbClr val="000000"/>
                </a:solidFill>
                <a:latin typeface="Canva Sans"/>
                <a:ea typeface="Canva Sans"/>
                <a:cs typeface="Canva Sans"/>
                <a:sym typeface="Canva Sans"/>
              </a:rPr>
              <a:t>Theo dõi lịch sử in, tình trạng máy in, và quản lý cấu hình hệ thống.</a:t>
            </a:r>
          </a:p>
          <a:p>
            <a:pPr marL="1048989" lvl="2" indent="-349663" algn="l">
              <a:lnSpc>
                <a:spcPts val="3401"/>
              </a:lnSpc>
              <a:spcBef>
                <a:spcPct val="0"/>
              </a:spcBef>
              <a:buFont typeface="Arial"/>
              <a:buChar char="⚬"/>
            </a:pPr>
            <a:r>
              <a:rPr lang="en-US" sz="2429">
                <a:solidFill>
                  <a:srgbClr val="000000"/>
                </a:solidFill>
                <a:latin typeface="Canva Sans"/>
                <a:ea typeface="Canva Sans"/>
                <a:cs typeface="Canva Sans"/>
                <a:sym typeface="Canva Sans"/>
              </a:rPr>
              <a:t>Mục tiêu:</a:t>
            </a:r>
          </a:p>
          <a:p>
            <a:pPr marL="1573484" lvl="3" indent="-393371" algn="l">
              <a:lnSpc>
                <a:spcPts val="3401"/>
              </a:lnSpc>
              <a:spcBef>
                <a:spcPct val="0"/>
              </a:spcBef>
              <a:buFont typeface="Arial"/>
              <a:buChar char="￭"/>
            </a:pPr>
            <a:r>
              <a:rPr lang="en-US" sz="2429">
                <a:solidFill>
                  <a:srgbClr val="000000"/>
                </a:solidFill>
                <a:latin typeface="Canva Sans"/>
                <a:ea typeface="Canva Sans"/>
                <a:cs typeface="Canva Sans"/>
                <a:sym typeface="Canva Sans"/>
              </a:rPr>
              <a:t>Tăng cường hiệu quả quản lý và tối ưu hiệu suất hệ thống.</a:t>
            </a:r>
          </a:p>
          <a:p>
            <a:pPr algn="l">
              <a:lnSpc>
                <a:spcPts val="3401"/>
              </a:lnSpc>
              <a:spcBef>
                <a:spcPct val="0"/>
              </a:spcBef>
            </a:pPr>
            <a:endParaRPr lang="en-US" sz="2429">
              <a:solidFill>
                <a:srgbClr val="000000"/>
              </a:solidFill>
              <a:latin typeface="Canva Sans"/>
              <a:ea typeface="Canva Sans"/>
              <a:cs typeface="Canva Sans"/>
              <a:sym typeface="Canva Sans"/>
            </a:endParaRPr>
          </a:p>
        </p:txBody>
      </p:sp>
      <p:sp>
        <p:nvSpPr>
          <p:cNvPr id="14" name="Freeform 14"/>
          <p:cNvSpPr/>
          <p:nvPr/>
        </p:nvSpPr>
        <p:spPr>
          <a:xfrm>
            <a:off x="8510541" y="5886556"/>
            <a:ext cx="9335660" cy="4089945"/>
          </a:xfrm>
          <a:custGeom>
            <a:avLst/>
            <a:gdLst/>
            <a:ahLst/>
            <a:cxnLst/>
            <a:rect l="l" t="t" r="r" b="b"/>
            <a:pathLst>
              <a:path w="9335660" h="4089945">
                <a:moveTo>
                  <a:pt x="0" y="0"/>
                </a:moveTo>
                <a:lnTo>
                  <a:pt x="9335660" y="0"/>
                </a:lnTo>
                <a:lnTo>
                  <a:pt x="9335660" y="4089944"/>
                </a:lnTo>
                <a:lnTo>
                  <a:pt x="0" y="4089944"/>
                </a:lnTo>
                <a:lnTo>
                  <a:pt x="0" y="0"/>
                </a:lnTo>
                <a:close/>
              </a:path>
            </a:pathLst>
          </a:custGeom>
          <a:blipFill>
            <a:blip r:embed="rId3"/>
            <a:stretch>
              <a:fillRect t="-1161" b="-1161"/>
            </a:stretch>
          </a:blipFill>
        </p:spPr>
        <p:txBody>
          <a:bodyPr/>
          <a:lstStyle/>
          <a:p>
            <a:endParaRPr lang="vi-V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851191" y="2859421"/>
            <a:ext cx="9117876" cy="5585424"/>
          </a:xfrm>
          <a:custGeom>
            <a:avLst/>
            <a:gdLst/>
            <a:ahLst/>
            <a:cxnLst/>
            <a:rect l="l" t="t" r="r" b="b"/>
            <a:pathLst>
              <a:path w="9117876" h="5585424">
                <a:moveTo>
                  <a:pt x="0" y="0"/>
                </a:moveTo>
                <a:lnTo>
                  <a:pt x="9117877" y="0"/>
                </a:lnTo>
                <a:lnTo>
                  <a:pt x="9117877" y="5585424"/>
                </a:lnTo>
                <a:lnTo>
                  <a:pt x="0" y="5585424"/>
                </a:lnTo>
                <a:lnTo>
                  <a:pt x="0" y="0"/>
                </a:lnTo>
                <a:close/>
              </a:path>
            </a:pathLst>
          </a:custGeom>
          <a:blipFill>
            <a:blip r:embed="rId2"/>
            <a:stretch>
              <a:fillRect t="-68763" b="-93653"/>
            </a:stretch>
          </a:blipFill>
        </p:spPr>
        <p:txBody>
          <a:bodyPr/>
          <a:lstStyle/>
          <a:p>
            <a:endParaRPr lang="vi-VN"/>
          </a:p>
        </p:txBody>
      </p:sp>
      <p:sp>
        <p:nvSpPr>
          <p:cNvPr id="12" name="TextBox 12"/>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5.1. Layered Architecture </a:t>
            </a:r>
          </a:p>
        </p:txBody>
      </p:sp>
      <p:sp>
        <p:nvSpPr>
          <p:cNvPr id="13" name="TextBox 13"/>
          <p:cNvSpPr txBox="1"/>
          <p:nvPr/>
        </p:nvSpPr>
        <p:spPr>
          <a:xfrm>
            <a:off x="362215" y="1692346"/>
            <a:ext cx="8309645" cy="8441180"/>
          </a:xfrm>
          <a:prstGeom prst="rect">
            <a:avLst/>
          </a:prstGeom>
        </p:spPr>
        <p:txBody>
          <a:bodyPr lIns="0" tIns="0" rIns="0" bIns="0" rtlCol="0" anchor="t">
            <a:spAutoFit/>
          </a:bodyPr>
          <a:lstStyle/>
          <a:p>
            <a:pPr algn="l">
              <a:lnSpc>
                <a:spcPts val="3067"/>
              </a:lnSpc>
            </a:pPr>
            <a:r>
              <a:rPr lang="en-US" sz="2191" b="1">
                <a:solidFill>
                  <a:srgbClr val="000000"/>
                </a:solidFill>
                <a:latin typeface="Canva Sans Bold"/>
                <a:ea typeface="Canva Sans Bold"/>
                <a:cs typeface="Canva Sans Bold"/>
                <a:sym typeface="Canva Sans Bold"/>
              </a:rPr>
              <a:t>Business Logic Layer (Lớp logic nghiệp vụ):</a:t>
            </a:r>
          </a:p>
          <a:p>
            <a:pPr algn="l">
              <a:lnSpc>
                <a:spcPts val="3067"/>
              </a:lnSpc>
              <a:spcBef>
                <a:spcPct val="0"/>
              </a:spcBef>
            </a:pPr>
            <a:r>
              <a:rPr lang="en-US" sz="2191">
                <a:solidFill>
                  <a:srgbClr val="000000"/>
                </a:solidFill>
                <a:latin typeface="Canva Sans"/>
                <a:ea typeface="Canva Sans"/>
                <a:cs typeface="Canva Sans"/>
                <a:sym typeface="Canva Sans"/>
              </a:rPr>
              <a:t>1. Printing Controller: Xử lý các hoạt động liên quan đến in ấn, bao gồm:</a:t>
            </a:r>
          </a:p>
          <a:p>
            <a:pPr marL="473103" lvl="1" indent="-236551" algn="l">
              <a:lnSpc>
                <a:spcPts val="3067"/>
              </a:lnSpc>
              <a:spcBef>
                <a:spcPct val="0"/>
              </a:spcBef>
              <a:buFont typeface="Arial"/>
              <a:buChar char="•"/>
            </a:pPr>
            <a:r>
              <a:rPr lang="en-US" sz="2191">
                <a:solidFill>
                  <a:srgbClr val="000000"/>
                </a:solidFill>
                <a:latin typeface="Canva Sans"/>
                <a:ea typeface="Canva Sans"/>
                <a:cs typeface="Canva Sans"/>
                <a:sym typeface="Canva Sans"/>
              </a:rPr>
              <a:t>Tải lên tài liệu: Kiểm tra loại tệp, danh sách được phép, và quyết định chấp nhận/từ chối.</a:t>
            </a:r>
          </a:p>
          <a:p>
            <a:pPr marL="473103" lvl="1" indent="-236551" algn="l">
              <a:lnSpc>
                <a:spcPts val="3067"/>
              </a:lnSpc>
              <a:spcBef>
                <a:spcPct val="0"/>
              </a:spcBef>
              <a:buFont typeface="Arial"/>
              <a:buChar char="•"/>
            </a:pPr>
            <a:r>
              <a:rPr lang="en-US" sz="2191">
                <a:solidFill>
                  <a:srgbClr val="000000"/>
                </a:solidFill>
                <a:latin typeface="Canva Sans"/>
                <a:ea typeface="Canva Sans"/>
                <a:cs typeface="Canva Sans"/>
                <a:sym typeface="Canva Sans"/>
              </a:rPr>
              <a:t>In tài liệu: Lấy danh sách máy in, xác định thuộc tính in (giấy, số trang, màu), và cập nhật lịch sử in.</a:t>
            </a:r>
          </a:p>
          <a:p>
            <a:pPr marL="473103" lvl="1" indent="-236551" algn="l">
              <a:lnSpc>
                <a:spcPts val="3067"/>
              </a:lnSpc>
              <a:spcBef>
                <a:spcPct val="0"/>
              </a:spcBef>
              <a:buFont typeface="Arial"/>
              <a:buChar char="•"/>
            </a:pPr>
            <a:r>
              <a:rPr lang="en-US" sz="2191">
                <a:solidFill>
                  <a:srgbClr val="000000"/>
                </a:solidFill>
                <a:latin typeface="Canva Sans"/>
                <a:ea typeface="Canva Sans"/>
                <a:cs typeface="Canva Sans"/>
                <a:sym typeface="Canva Sans"/>
              </a:rPr>
              <a:t>Mua thêm trang: Khi hết số lượng in, hỗ trợ giao dịch trực tuyến để thêm trang in.</a:t>
            </a:r>
          </a:p>
          <a:p>
            <a:pPr marL="473103" lvl="1" indent="-236551" algn="l">
              <a:lnSpc>
                <a:spcPts val="3067"/>
              </a:lnSpc>
              <a:spcBef>
                <a:spcPct val="0"/>
              </a:spcBef>
              <a:buFont typeface="Arial"/>
              <a:buChar char="•"/>
            </a:pPr>
            <a:r>
              <a:rPr lang="en-US" sz="2191">
                <a:solidFill>
                  <a:srgbClr val="000000"/>
                </a:solidFill>
                <a:latin typeface="Canva Sans"/>
                <a:ea typeface="Canva Sans"/>
                <a:cs typeface="Canva Sans"/>
                <a:sym typeface="Canva Sans"/>
              </a:rPr>
              <a:t>Ghi nhật ký hoạt động: Lưu lịch sử giao dịch của sinh viên.</a:t>
            </a:r>
          </a:p>
          <a:p>
            <a:pPr marL="473103" lvl="1" indent="-236551" algn="l">
              <a:lnSpc>
                <a:spcPts val="3067"/>
              </a:lnSpc>
              <a:spcBef>
                <a:spcPct val="0"/>
              </a:spcBef>
              <a:buFont typeface="Arial"/>
              <a:buChar char="•"/>
            </a:pPr>
            <a:r>
              <a:rPr lang="en-US" sz="2191">
                <a:solidFill>
                  <a:srgbClr val="000000"/>
                </a:solidFill>
                <a:latin typeface="Canva Sans"/>
                <a:ea typeface="Canva Sans"/>
                <a:cs typeface="Canva Sans"/>
                <a:sym typeface="Canva Sans"/>
              </a:rPr>
              <a:t>Xem nhật ký: Hiển thị lịch sử in và giao dịch của sinh viên.</a:t>
            </a:r>
          </a:p>
          <a:p>
            <a:pPr algn="l">
              <a:lnSpc>
                <a:spcPts val="3067"/>
              </a:lnSpc>
              <a:spcBef>
                <a:spcPct val="0"/>
              </a:spcBef>
            </a:pPr>
            <a:r>
              <a:rPr lang="en-US" sz="2191">
                <a:solidFill>
                  <a:srgbClr val="000000"/>
                </a:solidFill>
                <a:latin typeface="Canva Sans"/>
                <a:ea typeface="Canva Sans"/>
                <a:cs typeface="Canva Sans"/>
                <a:sym typeface="Canva Sans"/>
              </a:rPr>
              <a:t>2. External Systems (Hệ thống bên ngoài):</a:t>
            </a:r>
          </a:p>
          <a:p>
            <a:pPr marL="473103" lvl="1" indent="-236551" algn="l">
              <a:lnSpc>
                <a:spcPts val="3067"/>
              </a:lnSpc>
              <a:spcBef>
                <a:spcPct val="0"/>
              </a:spcBef>
              <a:buFont typeface="Arial"/>
              <a:buChar char="•"/>
            </a:pPr>
            <a:r>
              <a:rPr lang="en-US" sz="2191">
                <a:solidFill>
                  <a:srgbClr val="000000"/>
                </a:solidFill>
                <a:latin typeface="Canva Sans"/>
                <a:ea typeface="Canva Sans"/>
                <a:cs typeface="Canva Sans"/>
                <a:sym typeface="Canva Sans"/>
              </a:rPr>
              <a:t>Transaction Validation: Xác thực giao dịch thanh toán trực tuyến.</a:t>
            </a:r>
          </a:p>
          <a:p>
            <a:pPr marL="473103" lvl="1" indent="-236551" algn="l">
              <a:lnSpc>
                <a:spcPts val="3067"/>
              </a:lnSpc>
              <a:spcBef>
                <a:spcPct val="0"/>
              </a:spcBef>
              <a:buFont typeface="Arial"/>
              <a:buChar char="•"/>
            </a:pPr>
            <a:r>
              <a:rPr lang="en-US" sz="2191">
                <a:solidFill>
                  <a:srgbClr val="000000"/>
                </a:solidFill>
                <a:latin typeface="Canva Sans"/>
                <a:ea typeface="Canva Sans"/>
                <a:cs typeface="Canva Sans"/>
                <a:sym typeface="Canva Sans"/>
              </a:rPr>
              <a:t>Login Validation: Xác thực người dùng trong HCMUT_SSO.</a:t>
            </a:r>
          </a:p>
          <a:p>
            <a:pPr algn="l">
              <a:lnSpc>
                <a:spcPts val="3067"/>
              </a:lnSpc>
              <a:spcBef>
                <a:spcPct val="0"/>
              </a:spcBef>
            </a:pPr>
            <a:r>
              <a:rPr lang="en-US" sz="2191">
                <a:solidFill>
                  <a:srgbClr val="000000"/>
                </a:solidFill>
                <a:latin typeface="Canva Sans"/>
                <a:ea typeface="Canva Sans"/>
                <a:cs typeface="Canva Sans"/>
                <a:sym typeface="Canva Sans"/>
              </a:rPr>
              <a:t>3. Manage Printers (Quản lý máy in):</a:t>
            </a:r>
          </a:p>
          <a:p>
            <a:pPr marL="473103" lvl="1" indent="-236551" algn="l">
              <a:lnSpc>
                <a:spcPts val="3067"/>
              </a:lnSpc>
              <a:spcBef>
                <a:spcPct val="0"/>
              </a:spcBef>
              <a:buFont typeface="Arial"/>
              <a:buChar char="•"/>
            </a:pPr>
            <a:r>
              <a:rPr lang="en-US" sz="2191">
                <a:solidFill>
                  <a:srgbClr val="000000"/>
                </a:solidFill>
                <a:latin typeface="Canva Sans"/>
                <a:ea typeface="Canva Sans"/>
                <a:cs typeface="Canva Sans"/>
                <a:sym typeface="Canva Sans"/>
              </a:rPr>
              <a:t>View user’s log: Xem lịch sử in của sinh viên.</a:t>
            </a:r>
          </a:p>
          <a:p>
            <a:pPr marL="473103" lvl="1" indent="-236551" algn="l">
              <a:lnSpc>
                <a:spcPts val="3067"/>
              </a:lnSpc>
              <a:spcBef>
                <a:spcPct val="0"/>
              </a:spcBef>
              <a:buFont typeface="Arial"/>
              <a:buChar char="•"/>
            </a:pPr>
            <a:r>
              <a:rPr lang="en-US" sz="2191">
                <a:solidFill>
                  <a:srgbClr val="000000"/>
                </a:solidFill>
                <a:latin typeface="Canva Sans"/>
                <a:ea typeface="Canva Sans"/>
                <a:cs typeface="Canva Sans"/>
                <a:sym typeface="Canva Sans"/>
              </a:rPr>
              <a:t>View printer’s log: Xem lịch sử hoạt động của máy in.</a:t>
            </a:r>
          </a:p>
          <a:p>
            <a:pPr marL="473103" lvl="1" indent="-236551" algn="l">
              <a:lnSpc>
                <a:spcPts val="3067"/>
              </a:lnSpc>
              <a:spcBef>
                <a:spcPct val="0"/>
              </a:spcBef>
              <a:buFont typeface="Arial"/>
              <a:buChar char="•"/>
            </a:pPr>
            <a:r>
              <a:rPr lang="en-US" sz="2191">
                <a:solidFill>
                  <a:srgbClr val="000000"/>
                </a:solidFill>
                <a:latin typeface="Canva Sans"/>
                <a:ea typeface="Canva Sans"/>
                <a:cs typeface="Canva Sans"/>
                <a:sym typeface="Canva Sans"/>
              </a:rPr>
              <a:t>Generate reports: Tạo báo cáo về hoạt động in ấn.</a:t>
            </a:r>
          </a:p>
          <a:p>
            <a:pPr marL="473103" lvl="1" indent="-236551" algn="l">
              <a:lnSpc>
                <a:spcPts val="3067"/>
              </a:lnSpc>
              <a:spcBef>
                <a:spcPct val="0"/>
              </a:spcBef>
              <a:buFont typeface="Arial"/>
              <a:buChar char="•"/>
            </a:pPr>
            <a:r>
              <a:rPr lang="en-US" sz="2191">
                <a:solidFill>
                  <a:srgbClr val="000000"/>
                </a:solidFill>
                <a:latin typeface="Canva Sans"/>
                <a:ea typeface="Canva Sans"/>
                <a:cs typeface="Canva Sans"/>
                <a:sym typeface="Canva Sans"/>
              </a:rPr>
              <a:t>Manage printer’s configuration: Quản lý trạng thái và cấu hình máy in (số trang mặc định, loại tệp cho phép).</a:t>
            </a:r>
          </a:p>
          <a:p>
            <a:pPr algn="l">
              <a:lnSpc>
                <a:spcPts val="3067"/>
              </a:lnSpc>
              <a:spcBef>
                <a:spcPct val="0"/>
              </a:spcBef>
            </a:pPr>
            <a:endParaRPr lang="en-US" sz="2191">
              <a:solidFill>
                <a:srgbClr val="000000"/>
              </a:solidFill>
              <a:latin typeface="Canva Sans"/>
              <a:ea typeface="Canva Sans"/>
              <a:cs typeface="Canva Sans"/>
              <a:sym typeface="Canva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4404255"/>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236705" y="1187163"/>
            <a:ext cx="9485269" cy="8590432"/>
          </a:xfrm>
          <a:custGeom>
            <a:avLst/>
            <a:gdLst/>
            <a:ahLst/>
            <a:cxnLst/>
            <a:rect l="l" t="t" r="r" b="b"/>
            <a:pathLst>
              <a:path w="9485269" h="8590432">
                <a:moveTo>
                  <a:pt x="0" y="0"/>
                </a:moveTo>
                <a:lnTo>
                  <a:pt x="9485270" y="0"/>
                </a:lnTo>
                <a:lnTo>
                  <a:pt x="9485270" y="8590432"/>
                </a:lnTo>
                <a:lnTo>
                  <a:pt x="0" y="8590432"/>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5.2. Data Storage Approach </a:t>
            </a:r>
          </a:p>
        </p:txBody>
      </p:sp>
      <p:sp>
        <p:nvSpPr>
          <p:cNvPr id="13" name="TextBox 13"/>
          <p:cNvSpPr txBox="1"/>
          <p:nvPr/>
        </p:nvSpPr>
        <p:spPr>
          <a:xfrm>
            <a:off x="313348" y="4414642"/>
            <a:ext cx="4498929" cy="1298575"/>
          </a:xfrm>
          <a:prstGeom prst="rect">
            <a:avLst/>
          </a:prstGeom>
        </p:spPr>
        <p:txBody>
          <a:bodyPr lIns="0" tIns="0" rIns="0" bIns="0" rtlCol="0" anchor="t">
            <a:spAutoFit/>
          </a:bodyPr>
          <a:lstStyle/>
          <a:p>
            <a:pPr algn="just">
              <a:lnSpc>
                <a:spcPts val="3499"/>
              </a:lnSpc>
              <a:spcBef>
                <a:spcPct val="0"/>
              </a:spcBef>
            </a:pPr>
            <a:r>
              <a:rPr lang="en-US" sz="2499" b="1">
                <a:solidFill>
                  <a:srgbClr val="000000"/>
                </a:solidFill>
                <a:latin typeface="Canva Sans Bold"/>
                <a:ea typeface="Canva Sans Bold"/>
                <a:cs typeface="Canva Sans Bold"/>
                <a:sym typeface="Canva Sans Bold"/>
              </a:rPr>
              <a:t>Dự án sử dụng MongoDB để lưu trữ dữ liệu với các schema chính sau: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0084731" cy="5432955"/>
            <a:chOff x="0" y="0"/>
            <a:chExt cx="2656061" cy="1430902"/>
          </a:xfrm>
        </p:grpSpPr>
        <p:sp>
          <p:nvSpPr>
            <p:cNvPr id="9" name="Freeform 9"/>
            <p:cNvSpPr/>
            <p:nvPr/>
          </p:nvSpPr>
          <p:spPr>
            <a:xfrm>
              <a:off x="0" y="0"/>
              <a:ext cx="2656061" cy="1430902"/>
            </a:xfrm>
            <a:custGeom>
              <a:avLst/>
              <a:gdLst/>
              <a:ahLst/>
              <a:cxnLst/>
              <a:rect l="l" t="t" r="r" b="b"/>
              <a:pathLst>
                <a:path w="2656061" h="1430902">
                  <a:moveTo>
                    <a:pt x="23798" y="0"/>
                  </a:moveTo>
                  <a:lnTo>
                    <a:pt x="2632263" y="0"/>
                  </a:lnTo>
                  <a:cubicBezTo>
                    <a:pt x="2638574" y="0"/>
                    <a:pt x="2644628" y="2507"/>
                    <a:pt x="2649091" y="6970"/>
                  </a:cubicBezTo>
                  <a:cubicBezTo>
                    <a:pt x="2653554" y="11433"/>
                    <a:pt x="2656061" y="17487"/>
                    <a:pt x="2656061" y="23798"/>
                  </a:cubicBezTo>
                  <a:lnTo>
                    <a:pt x="2656061" y="1407103"/>
                  </a:lnTo>
                  <a:cubicBezTo>
                    <a:pt x="2656061" y="1413415"/>
                    <a:pt x="2653554" y="1419468"/>
                    <a:pt x="2649091" y="1423931"/>
                  </a:cubicBezTo>
                  <a:cubicBezTo>
                    <a:pt x="2644628" y="1428394"/>
                    <a:pt x="2638574" y="1430902"/>
                    <a:pt x="2632263" y="1430902"/>
                  </a:cubicBezTo>
                  <a:lnTo>
                    <a:pt x="23798" y="1430902"/>
                  </a:lnTo>
                  <a:cubicBezTo>
                    <a:pt x="17487" y="1430902"/>
                    <a:pt x="11433" y="1428394"/>
                    <a:pt x="6970" y="1423931"/>
                  </a:cubicBezTo>
                  <a:cubicBezTo>
                    <a:pt x="2507" y="1419468"/>
                    <a:pt x="0" y="1413415"/>
                    <a:pt x="0" y="1407103"/>
                  </a:cubicBezTo>
                  <a:lnTo>
                    <a:pt x="0" y="23798"/>
                  </a:lnTo>
                  <a:cubicBezTo>
                    <a:pt x="0" y="17487"/>
                    <a:pt x="2507" y="11433"/>
                    <a:pt x="6970" y="6970"/>
                  </a:cubicBezTo>
                  <a:cubicBezTo>
                    <a:pt x="11433" y="2507"/>
                    <a:pt x="17487" y="0"/>
                    <a:pt x="23798" y="0"/>
                  </a:cubicBezTo>
                  <a:close/>
                </a:path>
              </a:pathLst>
            </a:custGeom>
            <a:solidFill>
              <a:srgbClr val="000C74"/>
            </a:solidFill>
          </p:spPr>
          <p:txBody>
            <a:bodyPr/>
            <a:lstStyle/>
            <a:p>
              <a:endParaRPr lang="vi-VN"/>
            </a:p>
          </p:txBody>
        </p:sp>
        <p:sp>
          <p:nvSpPr>
            <p:cNvPr id="10" name="TextBox 10"/>
            <p:cNvSpPr txBox="1"/>
            <p:nvPr/>
          </p:nvSpPr>
          <p:spPr>
            <a:xfrm>
              <a:off x="0" y="-38100"/>
              <a:ext cx="265606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94543" y="332739"/>
            <a:ext cx="5141833"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1.1. Domain context </a:t>
            </a:r>
          </a:p>
        </p:txBody>
      </p:sp>
      <p:sp>
        <p:nvSpPr>
          <p:cNvPr id="12" name="TextBox 12"/>
          <p:cNvSpPr txBox="1"/>
          <p:nvPr/>
        </p:nvSpPr>
        <p:spPr>
          <a:xfrm>
            <a:off x="529059" y="1610989"/>
            <a:ext cx="17406777" cy="8922371"/>
          </a:xfrm>
          <a:prstGeom prst="rect">
            <a:avLst/>
          </a:prstGeom>
        </p:spPr>
        <p:txBody>
          <a:bodyPr lIns="0" tIns="0" rIns="0" bIns="0" rtlCol="0" anchor="t">
            <a:spAutoFit/>
          </a:bodyPr>
          <a:lstStyle/>
          <a:p>
            <a:pPr algn="l">
              <a:lnSpc>
                <a:spcPts val="6457"/>
              </a:lnSpc>
            </a:pPr>
            <a:r>
              <a:rPr lang="en-US" sz="2989" b="1">
                <a:solidFill>
                  <a:srgbClr val="000000"/>
                </a:solidFill>
                <a:latin typeface="Canva Sans Bold"/>
                <a:ea typeface="Canva Sans Bold"/>
                <a:cs typeface="Canva Sans Bold"/>
                <a:sym typeface="Canva Sans Bold"/>
              </a:rPr>
              <a:t> </a:t>
            </a:r>
            <a:r>
              <a:rPr lang="en-US" sz="2989" b="1" i="1">
                <a:solidFill>
                  <a:srgbClr val="000000"/>
                </a:solidFill>
                <a:latin typeface="Canva Sans Bold Italics"/>
                <a:ea typeface="Canva Sans Bold Italics"/>
                <a:cs typeface="Canva Sans Bold Italics"/>
                <a:sym typeface="Canva Sans Bold Italics"/>
              </a:rPr>
              <a:t>Business Domain (Lĩnh vực Giáo dục):</a:t>
            </a:r>
          </a:p>
          <a:p>
            <a:pPr algn="l">
              <a:lnSpc>
                <a:spcPts val="6457"/>
              </a:lnSpc>
            </a:pPr>
            <a:r>
              <a:rPr lang="en-US" sz="2989">
                <a:solidFill>
                  <a:srgbClr val="000000"/>
                </a:solidFill>
                <a:latin typeface="Canva Sans"/>
                <a:ea typeface="Canva Sans"/>
                <a:cs typeface="Canva Sans"/>
                <a:sym typeface="Canva Sans"/>
              </a:rPr>
              <a:t>Hệ thống in ấn thông minh hỗ trợ các hoạt động giáo dục tại Đại học Bách Khoa (HCMUT), giúp sinh viên:</a:t>
            </a:r>
          </a:p>
          <a:p>
            <a:pPr marL="645475" lvl="1" indent="-322738" algn="l">
              <a:lnSpc>
                <a:spcPts val="6457"/>
              </a:lnSpc>
              <a:buFont typeface="Arial"/>
              <a:buChar char="•"/>
            </a:pPr>
            <a:r>
              <a:rPr lang="en-US" sz="2989">
                <a:solidFill>
                  <a:srgbClr val="000000"/>
                </a:solidFill>
                <a:latin typeface="Canva Sans"/>
                <a:ea typeface="Canva Sans"/>
                <a:cs typeface="Canva Sans"/>
                <a:sym typeface="Canva Sans"/>
              </a:rPr>
              <a:t>Quản lý tài liệu in dễ dàng, hiệu quả.</a:t>
            </a:r>
          </a:p>
          <a:p>
            <a:pPr marL="645475" lvl="1" indent="-322738" algn="l">
              <a:lnSpc>
                <a:spcPts val="6457"/>
              </a:lnSpc>
              <a:buFont typeface="Arial"/>
              <a:buChar char="•"/>
            </a:pPr>
            <a:r>
              <a:rPr lang="en-US" sz="2989">
                <a:solidFill>
                  <a:srgbClr val="000000"/>
                </a:solidFill>
                <a:latin typeface="Canva Sans"/>
                <a:ea typeface="Canva Sans"/>
                <a:cs typeface="Canva Sans"/>
                <a:sym typeface="Canva Sans"/>
              </a:rPr>
              <a:t>Nâng cao trải nghiệm học tập nhờ tích hợp các tính năng in ấn hiện đại, tiết kiệm thời gian.</a:t>
            </a:r>
          </a:p>
          <a:p>
            <a:pPr algn="l">
              <a:lnSpc>
                <a:spcPts val="6457"/>
              </a:lnSpc>
            </a:pPr>
            <a:r>
              <a:rPr lang="en-US" sz="2989" b="1" i="1">
                <a:solidFill>
                  <a:srgbClr val="000000"/>
                </a:solidFill>
                <a:latin typeface="Canva Sans Bold Italics"/>
                <a:ea typeface="Canva Sans Bold Italics"/>
                <a:cs typeface="Canva Sans Bold Italics"/>
                <a:sym typeface="Canva Sans Bold Italics"/>
              </a:rPr>
              <a:t>Technical Domain (Ứng dụng Web và Mobile):</a:t>
            </a:r>
          </a:p>
          <a:p>
            <a:pPr marL="645475" lvl="1" indent="-322738" algn="l">
              <a:lnSpc>
                <a:spcPts val="6457"/>
              </a:lnSpc>
              <a:buFont typeface="Arial"/>
              <a:buChar char="•"/>
            </a:pPr>
            <a:r>
              <a:rPr lang="en-US" sz="2989">
                <a:solidFill>
                  <a:srgbClr val="000000"/>
                </a:solidFill>
                <a:latin typeface="Canva Sans"/>
                <a:ea typeface="Canva Sans"/>
                <a:cs typeface="Canva Sans"/>
                <a:sym typeface="Canva Sans"/>
              </a:rPr>
              <a:t>Hệ thống là ứng dụng web đa nền tảng, tích hợp với HCMUT Single Sign-On (SSO) để bảo mật thông tin.</a:t>
            </a:r>
          </a:p>
          <a:p>
            <a:pPr marL="645475" lvl="1" indent="-322738" algn="l">
              <a:lnSpc>
                <a:spcPts val="6457"/>
              </a:lnSpc>
              <a:buFont typeface="Arial"/>
              <a:buChar char="•"/>
            </a:pPr>
            <a:r>
              <a:rPr lang="en-US" sz="2989">
                <a:solidFill>
                  <a:srgbClr val="000000"/>
                </a:solidFill>
                <a:latin typeface="Canva Sans"/>
                <a:ea typeface="Canva Sans"/>
                <a:cs typeface="Canva Sans"/>
                <a:sym typeface="Canva Sans"/>
              </a:rPr>
              <a:t>Cung cấp giao dịch trực tuyến thông qua cổng thanh toán như BKPay, đảm bảo tính liền mạch và bảo mật cao.</a:t>
            </a:r>
          </a:p>
          <a:p>
            <a:pPr algn="l">
              <a:lnSpc>
                <a:spcPts val="6457"/>
              </a:lnSpc>
            </a:pPr>
            <a:endParaRPr lang="en-US" sz="2989">
              <a:solidFill>
                <a:srgbClr val="000000"/>
              </a:solidFill>
              <a:latin typeface="Canva Sans"/>
              <a:ea typeface="Canva Sans"/>
              <a:cs typeface="Canva Sans"/>
              <a:sym typeface="Canva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4404255"/>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251490" y="1862085"/>
            <a:ext cx="14401499" cy="7735877"/>
          </a:xfrm>
          <a:custGeom>
            <a:avLst/>
            <a:gdLst/>
            <a:ahLst/>
            <a:cxnLst/>
            <a:rect l="l" t="t" r="r" b="b"/>
            <a:pathLst>
              <a:path w="14401499" h="7735877">
                <a:moveTo>
                  <a:pt x="0" y="0"/>
                </a:moveTo>
                <a:lnTo>
                  <a:pt x="14401499" y="0"/>
                </a:lnTo>
                <a:lnTo>
                  <a:pt x="14401499" y="7735877"/>
                </a:lnTo>
                <a:lnTo>
                  <a:pt x="0" y="7735877"/>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5.2. Data Storage Approach </a:t>
            </a:r>
          </a:p>
        </p:txBody>
      </p:sp>
      <p:sp>
        <p:nvSpPr>
          <p:cNvPr id="13" name="TextBox 13"/>
          <p:cNvSpPr txBox="1"/>
          <p:nvPr/>
        </p:nvSpPr>
        <p:spPr>
          <a:xfrm>
            <a:off x="768829" y="5307748"/>
            <a:ext cx="2482661" cy="422275"/>
          </a:xfrm>
          <a:prstGeom prst="rect">
            <a:avLst/>
          </a:prstGeom>
        </p:spPr>
        <p:txBody>
          <a:bodyPr lIns="0" tIns="0" rIns="0" bIns="0" rtlCol="0" anchor="t">
            <a:spAutoFit/>
          </a:bodyPr>
          <a:lstStyle/>
          <a:p>
            <a:pPr algn="just">
              <a:lnSpc>
                <a:spcPts val="3499"/>
              </a:lnSpc>
              <a:spcBef>
                <a:spcPct val="0"/>
              </a:spcBef>
            </a:pPr>
            <a:r>
              <a:rPr lang="en-US" sz="2499" b="1">
                <a:solidFill>
                  <a:srgbClr val="000000"/>
                </a:solidFill>
                <a:latin typeface="Canva Sans Bold"/>
                <a:ea typeface="Canva Sans Bold"/>
                <a:cs typeface="Canva Sans Bold"/>
                <a:sym typeface="Canva Sans Bold"/>
              </a:rPr>
              <a:t>Printer</a:t>
            </a:r>
          </a:p>
        </p:txBody>
      </p:sp>
      <p:sp>
        <p:nvSpPr>
          <p:cNvPr id="14" name="TextBox 14"/>
          <p:cNvSpPr txBox="1"/>
          <p:nvPr/>
        </p:nvSpPr>
        <p:spPr>
          <a:xfrm>
            <a:off x="662790" y="1192662"/>
            <a:ext cx="6961227" cy="448311"/>
          </a:xfrm>
          <a:prstGeom prst="rect">
            <a:avLst/>
          </a:prstGeom>
        </p:spPr>
        <p:txBody>
          <a:bodyPr lIns="0" tIns="0" rIns="0" bIns="0" rtlCol="0" anchor="t">
            <a:spAutoFit/>
          </a:bodyPr>
          <a:lstStyle/>
          <a:p>
            <a:pPr marL="561336" lvl="1" indent="-280668" algn="ctr">
              <a:lnSpc>
                <a:spcPts val="3639"/>
              </a:lnSpc>
              <a:buFont typeface="Arial"/>
              <a:buChar char="•"/>
            </a:pPr>
            <a:r>
              <a:rPr lang="en-US" sz="2599" b="1">
                <a:solidFill>
                  <a:srgbClr val="000000"/>
                </a:solidFill>
                <a:latin typeface="Canva Sans Bold"/>
                <a:ea typeface="Canva Sans Bold"/>
                <a:cs typeface="Canva Sans Bold"/>
                <a:sym typeface="Canva Sans Bold"/>
              </a:rPr>
              <a:t>Data storage approach (Database layer)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4404255"/>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374520" y="2803961"/>
            <a:ext cx="9538960" cy="6947142"/>
          </a:xfrm>
          <a:custGeom>
            <a:avLst/>
            <a:gdLst/>
            <a:ahLst/>
            <a:cxnLst/>
            <a:rect l="l" t="t" r="r" b="b"/>
            <a:pathLst>
              <a:path w="9538960" h="6947142">
                <a:moveTo>
                  <a:pt x="0" y="0"/>
                </a:moveTo>
                <a:lnTo>
                  <a:pt x="9538960" y="0"/>
                </a:lnTo>
                <a:lnTo>
                  <a:pt x="9538960" y="6947142"/>
                </a:lnTo>
                <a:lnTo>
                  <a:pt x="0" y="6947142"/>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5.2. Data Storage Approach </a:t>
            </a:r>
          </a:p>
        </p:txBody>
      </p:sp>
      <p:sp>
        <p:nvSpPr>
          <p:cNvPr id="13" name="TextBox 13"/>
          <p:cNvSpPr txBox="1"/>
          <p:nvPr/>
        </p:nvSpPr>
        <p:spPr>
          <a:xfrm>
            <a:off x="288575" y="1582806"/>
            <a:ext cx="17253520" cy="860425"/>
          </a:xfrm>
          <a:prstGeom prst="rect">
            <a:avLst/>
          </a:prstGeom>
        </p:spPr>
        <p:txBody>
          <a:bodyPr lIns="0" tIns="0" rIns="0" bIns="0" rtlCol="0" anchor="t">
            <a:spAutoFit/>
          </a:bodyPr>
          <a:lstStyle/>
          <a:p>
            <a:pPr algn="just">
              <a:lnSpc>
                <a:spcPts val="3499"/>
              </a:lnSpc>
              <a:spcBef>
                <a:spcPct val="0"/>
              </a:spcBef>
            </a:pPr>
            <a:r>
              <a:rPr lang="en-US" sz="2499" b="1">
                <a:solidFill>
                  <a:srgbClr val="000000"/>
                </a:solidFill>
                <a:latin typeface="Canva Sans Bold"/>
                <a:ea typeface="Canva Sans Bold"/>
                <a:cs typeface="Canva Sans Bold"/>
                <a:sym typeface="Canva Sans Bold"/>
              </a:rPr>
              <a:t>Lưu ý rằng trong bảng thuộc tính trên, Building và Room là hai thuộc tính phụ (sub-attribute) của Location. Để minh họa rõ hơn về cách lưu trữ dữ liệu của một đối tượng Printer, hãy xem xét ví dụ sau:</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4404255"/>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507554" y="1028700"/>
            <a:ext cx="9272892" cy="8818203"/>
          </a:xfrm>
          <a:custGeom>
            <a:avLst/>
            <a:gdLst/>
            <a:ahLst/>
            <a:cxnLst/>
            <a:rect l="l" t="t" r="r" b="b"/>
            <a:pathLst>
              <a:path w="9272892" h="8818203">
                <a:moveTo>
                  <a:pt x="0" y="0"/>
                </a:moveTo>
                <a:lnTo>
                  <a:pt x="9272892" y="0"/>
                </a:lnTo>
                <a:lnTo>
                  <a:pt x="9272892" y="8818203"/>
                </a:lnTo>
                <a:lnTo>
                  <a:pt x="0" y="8818203"/>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5.2. Data Storage Approach </a:t>
            </a:r>
          </a:p>
        </p:txBody>
      </p:sp>
      <p:sp>
        <p:nvSpPr>
          <p:cNvPr id="13" name="TextBox 13"/>
          <p:cNvSpPr txBox="1"/>
          <p:nvPr/>
        </p:nvSpPr>
        <p:spPr>
          <a:xfrm>
            <a:off x="1418320" y="4908550"/>
            <a:ext cx="124920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Canva Sans Bold"/>
                <a:ea typeface="Canva Sans Bold"/>
                <a:cs typeface="Canva Sans Bold"/>
                <a:sym typeface="Canva Sans Bold"/>
              </a:rPr>
              <a:t>Student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4404255"/>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144000" y="439761"/>
            <a:ext cx="4832480" cy="9407478"/>
          </a:xfrm>
          <a:custGeom>
            <a:avLst/>
            <a:gdLst/>
            <a:ahLst/>
            <a:cxnLst/>
            <a:rect l="l" t="t" r="r" b="b"/>
            <a:pathLst>
              <a:path w="4832480" h="9407478">
                <a:moveTo>
                  <a:pt x="0" y="0"/>
                </a:moveTo>
                <a:lnTo>
                  <a:pt x="4832480" y="0"/>
                </a:lnTo>
                <a:lnTo>
                  <a:pt x="4832480" y="9407478"/>
                </a:lnTo>
                <a:lnTo>
                  <a:pt x="0" y="9407478"/>
                </a:lnTo>
                <a:lnTo>
                  <a:pt x="0" y="0"/>
                </a:lnTo>
                <a:close/>
              </a:path>
            </a:pathLst>
          </a:custGeom>
          <a:blipFill>
            <a:blip r:embed="rId2"/>
            <a:stretch>
              <a:fillRect r="-1376"/>
            </a:stretch>
          </a:blipFill>
        </p:spPr>
        <p:txBody>
          <a:bodyPr/>
          <a:lstStyle/>
          <a:p>
            <a:endParaRPr lang="vi-VN"/>
          </a:p>
        </p:txBody>
      </p:sp>
      <p:sp>
        <p:nvSpPr>
          <p:cNvPr id="12" name="TextBox 12"/>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5.2. Data Storage Approach </a:t>
            </a:r>
          </a:p>
        </p:txBody>
      </p:sp>
      <p:sp>
        <p:nvSpPr>
          <p:cNvPr id="13" name="TextBox 13"/>
          <p:cNvSpPr txBox="1"/>
          <p:nvPr/>
        </p:nvSpPr>
        <p:spPr>
          <a:xfrm>
            <a:off x="1301115" y="4065025"/>
            <a:ext cx="6579142" cy="2118850"/>
          </a:xfrm>
          <a:prstGeom prst="rect">
            <a:avLst/>
          </a:prstGeom>
        </p:spPr>
        <p:txBody>
          <a:bodyPr lIns="0" tIns="0" rIns="0" bIns="0" rtlCol="0" anchor="t">
            <a:spAutoFit/>
          </a:bodyPr>
          <a:lstStyle/>
          <a:p>
            <a:pPr algn="just">
              <a:lnSpc>
                <a:spcPts val="3438"/>
              </a:lnSpc>
              <a:spcBef>
                <a:spcPct val="0"/>
              </a:spcBef>
            </a:pPr>
            <a:r>
              <a:rPr lang="en-US" sz="2455">
                <a:solidFill>
                  <a:srgbClr val="000000"/>
                </a:solidFill>
                <a:latin typeface="Canva Sans"/>
                <a:ea typeface="Canva Sans"/>
                <a:cs typeface="Canva Sans"/>
                <a:sym typeface="Canva Sans"/>
              </a:rPr>
              <a:t>Lưu ý rằng trong bảng trên, thời gian của Transaction History khác với thời gian của Printing History. Để dễ hình dung hơn cách 1 Student lưu trữ thông tin, ta xem xét ví dụ sau:</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4404255"/>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812009" y="1454431"/>
            <a:ext cx="11891591" cy="8144059"/>
          </a:xfrm>
          <a:custGeom>
            <a:avLst/>
            <a:gdLst/>
            <a:ahLst/>
            <a:cxnLst/>
            <a:rect l="l" t="t" r="r" b="b"/>
            <a:pathLst>
              <a:path w="11891591" h="8144059">
                <a:moveTo>
                  <a:pt x="0" y="0"/>
                </a:moveTo>
                <a:lnTo>
                  <a:pt x="11891591" y="0"/>
                </a:lnTo>
                <a:lnTo>
                  <a:pt x="11891591" y="8144060"/>
                </a:lnTo>
                <a:lnTo>
                  <a:pt x="0" y="8144060"/>
                </a:lnTo>
                <a:lnTo>
                  <a:pt x="0" y="0"/>
                </a:lnTo>
                <a:close/>
              </a:path>
            </a:pathLst>
          </a:custGeom>
          <a:blipFill>
            <a:blip r:embed="rId2"/>
            <a:stretch>
              <a:fillRect t="-5514"/>
            </a:stretch>
          </a:blipFill>
        </p:spPr>
        <p:txBody>
          <a:bodyPr/>
          <a:lstStyle/>
          <a:p>
            <a:endParaRPr lang="vi-VN"/>
          </a:p>
        </p:txBody>
      </p:sp>
      <p:sp>
        <p:nvSpPr>
          <p:cNvPr id="12" name="TextBox 12"/>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5.2. Data Storage Approach </a:t>
            </a:r>
          </a:p>
        </p:txBody>
      </p:sp>
      <p:sp>
        <p:nvSpPr>
          <p:cNvPr id="13" name="TextBox 13"/>
          <p:cNvSpPr txBox="1"/>
          <p:nvPr/>
        </p:nvSpPr>
        <p:spPr>
          <a:xfrm>
            <a:off x="812769" y="4908550"/>
            <a:ext cx="2460308"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Canva Sans Bold"/>
                <a:ea typeface="Canva Sans Bold"/>
                <a:cs typeface="Canva Sans Bold"/>
                <a:sym typeface="Canva Sans Bold"/>
              </a:rPr>
              <a:t>Printing History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4404255"/>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5.2. Data Storage Approach </a:t>
            </a:r>
          </a:p>
        </p:txBody>
      </p:sp>
      <p:sp>
        <p:nvSpPr>
          <p:cNvPr id="12" name="TextBox 12"/>
          <p:cNvSpPr txBox="1"/>
          <p:nvPr/>
        </p:nvSpPr>
        <p:spPr>
          <a:xfrm>
            <a:off x="952369" y="4908550"/>
            <a:ext cx="2181106"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Canva Sans Bold"/>
                <a:ea typeface="Canva Sans Bold"/>
                <a:cs typeface="Canva Sans Bold"/>
                <a:sym typeface="Canva Sans Bold"/>
              </a:rPr>
              <a:t>System Policy</a:t>
            </a:r>
          </a:p>
        </p:txBody>
      </p:sp>
      <p:sp>
        <p:nvSpPr>
          <p:cNvPr id="13" name="Freeform 13"/>
          <p:cNvSpPr/>
          <p:nvPr/>
        </p:nvSpPr>
        <p:spPr>
          <a:xfrm>
            <a:off x="3812009" y="1388636"/>
            <a:ext cx="11638008" cy="8409947"/>
          </a:xfrm>
          <a:custGeom>
            <a:avLst/>
            <a:gdLst/>
            <a:ahLst/>
            <a:cxnLst/>
            <a:rect l="l" t="t" r="r" b="b"/>
            <a:pathLst>
              <a:path w="11638008" h="8409947">
                <a:moveTo>
                  <a:pt x="0" y="0"/>
                </a:moveTo>
                <a:lnTo>
                  <a:pt x="11638007" y="0"/>
                </a:lnTo>
                <a:lnTo>
                  <a:pt x="11638007" y="8409947"/>
                </a:lnTo>
                <a:lnTo>
                  <a:pt x="0" y="8409947"/>
                </a:lnTo>
                <a:lnTo>
                  <a:pt x="0" y="0"/>
                </a:lnTo>
                <a:close/>
              </a:path>
            </a:pathLst>
          </a:custGeom>
          <a:blipFill>
            <a:blip r:embed="rId2"/>
            <a:stretch>
              <a:fillRect/>
            </a:stretch>
          </a:blipFill>
        </p:spPr>
        <p:txBody>
          <a:bodyPr/>
          <a:lstStyle/>
          <a:p>
            <a:endParaRPr lang="vi-V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943980" y="241783"/>
            <a:ext cx="7438356" cy="9803435"/>
          </a:xfrm>
          <a:custGeom>
            <a:avLst/>
            <a:gdLst/>
            <a:ahLst/>
            <a:cxnLst/>
            <a:rect l="l" t="t" r="r" b="b"/>
            <a:pathLst>
              <a:path w="7438356" h="9803435">
                <a:moveTo>
                  <a:pt x="0" y="0"/>
                </a:moveTo>
                <a:lnTo>
                  <a:pt x="7438356" y="0"/>
                </a:lnTo>
                <a:lnTo>
                  <a:pt x="7438356" y="9803434"/>
                </a:lnTo>
                <a:lnTo>
                  <a:pt x="0" y="9803434"/>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5.3 API Management (Quản lý API)</a:t>
            </a:r>
          </a:p>
        </p:txBody>
      </p:sp>
      <p:sp>
        <p:nvSpPr>
          <p:cNvPr id="13" name="TextBox 13"/>
          <p:cNvSpPr txBox="1"/>
          <p:nvPr/>
        </p:nvSpPr>
        <p:spPr>
          <a:xfrm>
            <a:off x="427426" y="2116872"/>
            <a:ext cx="8546096" cy="6907131"/>
          </a:xfrm>
          <a:prstGeom prst="rect">
            <a:avLst/>
          </a:prstGeom>
        </p:spPr>
        <p:txBody>
          <a:bodyPr lIns="0" tIns="0" rIns="0" bIns="0" rtlCol="0" anchor="t">
            <a:spAutoFit/>
          </a:bodyPr>
          <a:lstStyle/>
          <a:p>
            <a:pPr algn="l">
              <a:lnSpc>
                <a:spcPts val="3713"/>
              </a:lnSpc>
            </a:pPr>
            <a:r>
              <a:rPr lang="en-US" sz="2652">
                <a:solidFill>
                  <a:srgbClr val="000000"/>
                </a:solidFill>
                <a:latin typeface="Canva Sans"/>
                <a:ea typeface="Canva Sans"/>
                <a:cs typeface="Canva Sans"/>
                <a:sym typeface="Canva Sans"/>
              </a:rPr>
              <a:t>Khi sinh viên vào trang tài khoản cá nhân của họ, bộ điều khiển sẽ hiển thị tất cả các thông tin</a:t>
            </a:r>
          </a:p>
          <a:p>
            <a:pPr algn="l">
              <a:lnSpc>
                <a:spcPts val="3713"/>
              </a:lnSpc>
            </a:pPr>
            <a:r>
              <a:rPr lang="en-US" sz="2652">
                <a:solidFill>
                  <a:srgbClr val="000000"/>
                </a:solidFill>
                <a:latin typeface="Canva Sans"/>
                <a:ea typeface="Canva Sans"/>
                <a:cs typeface="Canva Sans"/>
                <a:sym typeface="Canva Sans"/>
              </a:rPr>
              <a:t>cần thiết thông qua API này. Ví dụ, giao diện người dùng của dự án sẽ bao gồm các thông tin</a:t>
            </a:r>
          </a:p>
          <a:p>
            <a:pPr algn="l">
              <a:lnSpc>
                <a:spcPts val="3713"/>
              </a:lnSpc>
            </a:pPr>
            <a:r>
              <a:rPr lang="en-US" sz="2652">
                <a:solidFill>
                  <a:srgbClr val="000000"/>
                </a:solidFill>
                <a:latin typeface="Canva Sans"/>
                <a:ea typeface="Canva Sans"/>
                <a:cs typeface="Canva Sans"/>
                <a:sym typeface="Canva Sans"/>
              </a:rPr>
              <a:t>như sau:</a:t>
            </a:r>
          </a:p>
          <a:p>
            <a:pPr algn="l">
              <a:lnSpc>
                <a:spcPts val="3713"/>
              </a:lnSpc>
            </a:pPr>
            <a:r>
              <a:rPr lang="en-US" sz="2652">
                <a:solidFill>
                  <a:srgbClr val="000000"/>
                </a:solidFill>
                <a:latin typeface="Canva Sans"/>
                <a:ea typeface="Canva Sans"/>
                <a:cs typeface="Canva Sans"/>
                <a:sym typeface="Canva Sans"/>
              </a:rPr>
              <a:t>1. Tên sinh viên (Bùi Thế Kỷ Cương)</a:t>
            </a:r>
          </a:p>
          <a:p>
            <a:pPr algn="l">
              <a:lnSpc>
                <a:spcPts val="3713"/>
              </a:lnSpc>
            </a:pPr>
            <a:r>
              <a:rPr lang="en-US" sz="2652">
                <a:solidFill>
                  <a:srgbClr val="000000"/>
                </a:solidFill>
                <a:latin typeface="Canva Sans"/>
                <a:ea typeface="Canva Sans"/>
                <a:cs typeface="Canva Sans"/>
                <a:sym typeface="Canva Sans"/>
              </a:rPr>
              <a:t>2. Mã số sinh viên (2210412)</a:t>
            </a:r>
          </a:p>
          <a:p>
            <a:pPr algn="l">
              <a:lnSpc>
                <a:spcPts val="3713"/>
              </a:lnSpc>
            </a:pPr>
            <a:r>
              <a:rPr lang="en-US" sz="2652">
                <a:solidFill>
                  <a:srgbClr val="000000"/>
                </a:solidFill>
                <a:latin typeface="Canva Sans"/>
                <a:ea typeface="Canva Sans"/>
                <a:cs typeface="Canva Sans"/>
                <a:sym typeface="Canva Sans"/>
              </a:rPr>
              <a:t>3. Email sinh viên (cuong.buitheky@hcmut.edu.vn)</a:t>
            </a:r>
          </a:p>
          <a:p>
            <a:pPr algn="l">
              <a:lnSpc>
                <a:spcPts val="3713"/>
              </a:lnSpc>
            </a:pPr>
            <a:r>
              <a:rPr lang="en-US" sz="2652">
                <a:solidFill>
                  <a:srgbClr val="000000"/>
                </a:solidFill>
                <a:latin typeface="Canva Sans"/>
                <a:ea typeface="Canva Sans"/>
                <a:cs typeface="Canva Sans"/>
                <a:sym typeface="Canva Sans"/>
              </a:rPr>
              <a:t>4. Khoa (Computer Science)</a:t>
            </a:r>
          </a:p>
          <a:p>
            <a:pPr algn="l">
              <a:lnSpc>
                <a:spcPts val="3713"/>
              </a:lnSpc>
            </a:pPr>
            <a:r>
              <a:rPr lang="en-US" sz="2652">
                <a:solidFill>
                  <a:srgbClr val="000000"/>
                </a:solidFill>
                <a:latin typeface="Canva Sans"/>
                <a:ea typeface="Canva Sans"/>
                <a:cs typeface="Canva Sans"/>
                <a:sym typeface="Canva Sans"/>
              </a:rPr>
              <a:t>5. Danh sách tất cả các hoạt động in</a:t>
            </a:r>
          </a:p>
          <a:p>
            <a:pPr algn="l">
              <a:lnSpc>
                <a:spcPts val="3713"/>
              </a:lnSpc>
            </a:pPr>
            <a:r>
              <a:rPr lang="en-US" sz="2652">
                <a:solidFill>
                  <a:srgbClr val="000000"/>
                </a:solidFill>
                <a:latin typeface="Canva Sans"/>
                <a:ea typeface="Canva Sans"/>
                <a:cs typeface="Canva Sans"/>
                <a:sym typeface="Canva Sans"/>
              </a:rPr>
              <a:t>6. Danh sách tất cả các giao dịch</a:t>
            </a:r>
          </a:p>
          <a:p>
            <a:pPr algn="l">
              <a:lnSpc>
                <a:spcPts val="3713"/>
              </a:lnSpc>
            </a:pPr>
            <a:r>
              <a:rPr lang="en-US" sz="2652">
                <a:solidFill>
                  <a:srgbClr val="000000"/>
                </a:solidFill>
                <a:latin typeface="Canva Sans"/>
                <a:ea typeface="Canva Sans"/>
                <a:cs typeface="Canva Sans"/>
                <a:sym typeface="Canva Sans"/>
              </a:rPr>
              <a:t>Hơn nữa, khi sinh viên hoàn thành một công việc in, API này sẽ được gọi để ghi lại hành động</a:t>
            </a:r>
          </a:p>
          <a:p>
            <a:pPr algn="l">
              <a:lnSpc>
                <a:spcPts val="3713"/>
              </a:lnSpc>
              <a:spcBef>
                <a:spcPct val="0"/>
              </a:spcBef>
            </a:pPr>
            <a:r>
              <a:rPr lang="en-US" sz="2652">
                <a:solidFill>
                  <a:srgbClr val="000000"/>
                </a:solidFill>
                <a:latin typeface="Canva Sans"/>
                <a:ea typeface="Canva Sans"/>
                <a:cs typeface="Canva Sans"/>
                <a:sym typeface="Canva Sans"/>
              </a:rPr>
              <a:t>in ấn và hành động giao dịch vào cơ sở dữ liệu.</a:t>
            </a:r>
          </a:p>
          <a:p>
            <a:pPr algn="l">
              <a:lnSpc>
                <a:spcPts val="3713"/>
              </a:lnSpc>
              <a:spcBef>
                <a:spcPct val="0"/>
              </a:spcBef>
            </a:pPr>
            <a:endParaRPr lang="en-US" sz="2652">
              <a:solidFill>
                <a:srgbClr val="000000"/>
              </a:solidFill>
              <a:latin typeface="Canva Sans"/>
              <a:ea typeface="Canva Sans"/>
              <a:cs typeface="Canva Sans"/>
              <a:sym typeface="Canva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280017" y="3601807"/>
            <a:ext cx="15979283" cy="4005038"/>
          </a:xfrm>
          <a:custGeom>
            <a:avLst/>
            <a:gdLst/>
            <a:ahLst/>
            <a:cxnLst/>
            <a:rect l="l" t="t" r="r" b="b"/>
            <a:pathLst>
              <a:path w="15979283" h="4005038">
                <a:moveTo>
                  <a:pt x="0" y="0"/>
                </a:moveTo>
                <a:lnTo>
                  <a:pt x="15979283" y="0"/>
                </a:lnTo>
                <a:lnTo>
                  <a:pt x="15979283" y="4005038"/>
                </a:lnTo>
                <a:lnTo>
                  <a:pt x="0" y="4005038"/>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5.3 API Management (Quản lý API)</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567467" y="1695122"/>
            <a:ext cx="11556545" cy="8494061"/>
          </a:xfrm>
          <a:custGeom>
            <a:avLst/>
            <a:gdLst/>
            <a:ahLst/>
            <a:cxnLst/>
            <a:rect l="l" t="t" r="r" b="b"/>
            <a:pathLst>
              <a:path w="11556545" h="8494061">
                <a:moveTo>
                  <a:pt x="0" y="0"/>
                </a:moveTo>
                <a:lnTo>
                  <a:pt x="11556545" y="0"/>
                </a:lnTo>
                <a:lnTo>
                  <a:pt x="11556545" y="8494061"/>
                </a:lnTo>
                <a:lnTo>
                  <a:pt x="0" y="8494061"/>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5.3 API Management (Quản lý API)</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34054" y="1837503"/>
            <a:ext cx="16419892" cy="7737874"/>
          </a:xfrm>
          <a:custGeom>
            <a:avLst/>
            <a:gdLst/>
            <a:ahLst/>
            <a:cxnLst/>
            <a:rect l="l" t="t" r="r" b="b"/>
            <a:pathLst>
              <a:path w="16419892" h="7737874">
                <a:moveTo>
                  <a:pt x="0" y="0"/>
                </a:moveTo>
                <a:lnTo>
                  <a:pt x="16419892" y="0"/>
                </a:lnTo>
                <a:lnTo>
                  <a:pt x="16419892" y="7737874"/>
                </a:lnTo>
                <a:lnTo>
                  <a:pt x="0" y="7737874"/>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5.4 Component Diagram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0084731" cy="5432955"/>
            <a:chOff x="0" y="0"/>
            <a:chExt cx="2656061" cy="1430902"/>
          </a:xfrm>
        </p:grpSpPr>
        <p:sp>
          <p:nvSpPr>
            <p:cNvPr id="9" name="Freeform 9"/>
            <p:cNvSpPr/>
            <p:nvPr/>
          </p:nvSpPr>
          <p:spPr>
            <a:xfrm>
              <a:off x="0" y="0"/>
              <a:ext cx="2656061" cy="1430902"/>
            </a:xfrm>
            <a:custGeom>
              <a:avLst/>
              <a:gdLst/>
              <a:ahLst/>
              <a:cxnLst/>
              <a:rect l="l" t="t" r="r" b="b"/>
              <a:pathLst>
                <a:path w="2656061" h="1430902">
                  <a:moveTo>
                    <a:pt x="23798" y="0"/>
                  </a:moveTo>
                  <a:lnTo>
                    <a:pt x="2632263" y="0"/>
                  </a:lnTo>
                  <a:cubicBezTo>
                    <a:pt x="2638574" y="0"/>
                    <a:pt x="2644628" y="2507"/>
                    <a:pt x="2649091" y="6970"/>
                  </a:cubicBezTo>
                  <a:cubicBezTo>
                    <a:pt x="2653554" y="11433"/>
                    <a:pt x="2656061" y="17487"/>
                    <a:pt x="2656061" y="23798"/>
                  </a:cubicBezTo>
                  <a:lnTo>
                    <a:pt x="2656061" y="1407103"/>
                  </a:lnTo>
                  <a:cubicBezTo>
                    <a:pt x="2656061" y="1413415"/>
                    <a:pt x="2653554" y="1419468"/>
                    <a:pt x="2649091" y="1423931"/>
                  </a:cubicBezTo>
                  <a:cubicBezTo>
                    <a:pt x="2644628" y="1428394"/>
                    <a:pt x="2638574" y="1430902"/>
                    <a:pt x="2632263" y="1430902"/>
                  </a:cubicBezTo>
                  <a:lnTo>
                    <a:pt x="23798" y="1430902"/>
                  </a:lnTo>
                  <a:cubicBezTo>
                    <a:pt x="17487" y="1430902"/>
                    <a:pt x="11433" y="1428394"/>
                    <a:pt x="6970" y="1423931"/>
                  </a:cubicBezTo>
                  <a:cubicBezTo>
                    <a:pt x="2507" y="1419468"/>
                    <a:pt x="0" y="1413415"/>
                    <a:pt x="0" y="1407103"/>
                  </a:cubicBezTo>
                  <a:lnTo>
                    <a:pt x="0" y="23798"/>
                  </a:lnTo>
                  <a:cubicBezTo>
                    <a:pt x="0" y="17487"/>
                    <a:pt x="2507" y="11433"/>
                    <a:pt x="6970" y="6970"/>
                  </a:cubicBezTo>
                  <a:cubicBezTo>
                    <a:pt x="11433" y="2507"/>
                    <a:pt x="17487" y="0"/>
                    <a:pt x="23798" y="0"/>
                  </a:cubicBezTo>
                  <a:close/>
                </a:path>
              </a:pathLst>
            </a:custGeom>
            <a:solidFill>
              <a:srgbClr val="000C74"/>
            </a:solidFill>
          </p:spPr>
          <p:txBody>
            <a:bodyPr/>
            <a:lstStyle/>
            <a:p>
              <a:endParaRPr lang="vi-VN"/>
            </a:p>
          </p:txBody>
        </p:sp>
        <p:sp>
          <p:nvSpPr>
            <p:cNvPr id="10" name="TextBox 10"/>
            <p:cNvSpPr txBox="1"/>
            <p:nvPr/>
          </p:nvSpPr>
          <p:spPr>
            <a:xfrm>
              <a:off x="0" y="-38100"/>
              <a:ext cx="265606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94543" y="332739"/>
            <a:ext cx="5141833"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1.1. Domain context </a:t>
            </a:r>
          </a:p>
        </p:txBody>
      </p:sp>
      <p:sp>
        <p:nvSpPr>
          <p:cNvPr id="12" name="TextBox 12"/>
          <p:cNvSpPr txBox="1"/>
          <p:nvPr/>
        </p:nvSpPr>
        <p:spPr>
          <a:xfrm>
            <a:off x="778880" y="1309373"/>
            <a:ext cx="16730241" cy="10070013"/>
          </a:xfrm>
          <a:prstGeom prst="rect">
            <a:avLst/>
          </a:prstGeom>
        </p:spPr>
        <p:txBody>
          <a:bodyPr lIns="0" tIns="0" rIns="0" bIns="0" rtlCol="0" anchor="t">
            <a:spAutoFit/>
          </a:bodyPr>
          <a:lstStyle/>
          <a:p>
            <a:pPr algn="l">
              <a:lnSpc>
                <a:spcPts val="6206"/>
              </a:lnSpc>
            </a:pPr>
            <a:r>
              <a:rPr lang="en-US" sz="2873" b="1" i="1">
                <a:solidFill>
                  <a:srgbClr val="000000"/>
                </a:solidFill>
                <a:latin typeface="Canva Sans Bold Italics"/>
                <a:ea typeface="Canva Sans Bold Italics"/>
                <a:cs typeface="Canva Sans Bold Italics"/>
                <a:sym typeface="Canva Sans Bold Italics"/>
              </a:rPr>
              <a:t>User Domain (Người dùng):</a:t>
            </a:r>
          </a:p>
          <a:p>
            <a:pPr marL="620388" lvl="1" indent="-310194" algn="l">
              <a:lnSpc>
                <a:spcPts val="6206"/>
              </a:lnSpc>
              <a:buFont typeface="Arial"/>
              <a:buChar char="•"/>
            </a:pPr>
            <a:r>
              <a:rPr lang="en-US" sz="2873">
                <a:solidFill>
                  <a:srgbClr val="000000"/>
                </a:solidFill>
                <a:latin typeface="Canva Sans"/>
                <a:ea typeface="Canva Sans"/>
                <a:cs typeface="Canva Sans"/>
                <a:sym typeface="Canva Sans"/>
              </a:rPr>
              <a:t>Sinh viên:</a:t>
            </a:r>
          </a:p>
          <a:p>
            <a:pPr marL="1240776" lvl="2" indent="-413592" algn="l">
              <a:lnSpc>
                <a:spcPts val="6206"/>
              </a:lnSpc>
              <a:buFont typeface="Arial"/>
              <a:buChar char="⚬"/>
            </a:pPr>
            <a:r>
              <a:rPr lang="en-US" sz="2873">
                <a:solidFill>
                  <a:srgbClr val="000000"/>
                </a:solidFill>
                <a:latin typeface="Canva Sans"/>
                <a:ea typeface="Canva Sans"/>
                <a:cs typeface="Canva Sans"/>
                <a:sym typeface="Canva Sans"/>
              </a:rPr>
              <a:t>Tải tài liệu lên hệ thống, chọn máy in, thiết lập thông số (số trang, khổ giấy).</a:t>
            </a:r>
          </a:p>
          <a:p>
            <a:pPr marL="1240776" lvl="2" indent="-413592" algn="l">
              <a:lnSpc>
                <a:spcPts val="6206"/>
              </a:lnSpc>
              <a:buFont typeface="Arial"/>
              <a:buChar char="⚬"/>
            </a:pPr>
            <a:r>
              <a:rPr lang="en-US" sz="2873">
                <a:solidFill>
                  <a:srgbClr val="000000"/>
                </a:solidFill>
                <a:latin typeface="Canva Sans"/>
                <a:ea typeface="Canva Sans"/>
                <a:cs typeface="Canva Sans"/>
                <a:sym typeface="Canva Sans"/>
              </a:rPr>
              <a:t>Kiểm tra lịch sử in và mua thêm giấy khi cần.</a:t>
            </a:r>
          </a:p>
          <a:p>
            <a:pPr marL="620388" lvl="1" indent="-310194" algn="l">
              <a:lnSpc>
                <a:spcPts val="6206"/>
              </a:lnSpc>
              <a:buFont typeface="Arial"/>
              <a:buChar char="•"/>
            </a:pPr>
            <a:r>
              <a:rPr lang="en-US" sz="2873">
                <a:solidFill>
                  <a:srgbClr val="000000"/>
                </a:solidFill>
                <a:latin typeface="Canva Sans"/>
                <a:ea typeface="Canva Sans"/>
                <a:cs typeface="Canva Sans"/>
                <a:sym typeface="Canva Sans"/>
              </a:rPr>
              <a:t>Nhân viên vận hành:</a:t>
            </a:r>
          </a:p>
          <a:p>
            <a:pPr marL="1240776" lvl="2" indent="-413592" algn="l">
              <a:lnSpc>
                <a:spcPts val="6206"/>
              </a:lnSpc>
              <a:buFont typeface="Arial"/>
              <a:buChar char="⚬"/>
            </a:pPr>
            <a:r>
              <a:rPr lang="en-US" sz="2873">
                <a:solidFill>
                  <a:srgbClr val="000000"/>
                </a:solidFill>
                <a:latin typeface="Canva Sans"/>
                <a:ea typeface="Canva Sans"/>
                <a:cs typeface="Canva Sans"/>
                <a:sym typeface="Canva Sans"/>
              </a:rPr>
              <a:t>Quản lý cấu hình máy in, kiểm tra nhật ký hệ thống, và tạo báo cáo hoạt động in ấn.</a:t>
            </a:r>
          </a:p>
          <a:p>
            <a:pPr algn="l">
              <a:lnSpc>
                <a:spcPts val="6206"/>
              </a:lnSpc>
            </a:pPr>
            <a:r>
              <a:rPr lang="en-US" sz="2873" b="1" i="1">
                <a:solidFill>
                  <a:srgbClr val="000000"/>
                </a:solidFill>
                <a:latin typeface="Canva Sans Bold Italics"/>
                <a:ea typeface="Canva Sans Bold Italics"/>
                <a:cs typeface="Canva Sans Bold Italics"/>
                <a:sym typeface="Canva Sans Bold Italics"/>
              </a:rPr>
              <a:t>Functional Domain (Chức năng):</a:t>
            </a:r>
          </a:p>
          <a:p>
            <a:pPr marL="620388" lvl="1" indent="-310194" algn="l">
              <a:lnSpc>
                <a:spcPts val="6206"/>
              </a:lnSpc>
              <a:buFont typeface="Arial"/>
              <a:buChar char="•"/>
            </a:pPr>
            <a:r>
              <a:rPr lang="en-US" sz="2873">
                <a:solidFill>
                  <a:srgbClr val="000000"/>
                </a:solidFill>
                <a:latin typeface="Canva Sans"/>
                <a:ea typeface="Canva Sans"/>
                <a:cs typeface="Canva Sans"/>
                <a:sym typeface="Canva Sans"/>
              </a:rPr>
              <a:t>Thông tin quản lý máy in: Gồm mã máy, thương hiệu, vị trí, trạng thái hoạt động.</a:t>
            </a:r>
          </a:p>
          <a:p>
            <a:pPr marL="620388" lvl="1" indent="-310194" algn="l">
              <a:lnSpc>
                <a:spcPts val="6206"/>
              </a:lnSpc>
              <a:buFont typeface="Arial"/>
              <a:buChar char="•"/>
            </a:pPr>
            <a:r>
              <a:rPr lang="en-US" sz="2873">
                <a:solidFill>
                  <a:srgbClr val="000000"/>
                </a:solidFill>
                <a:latin typeface="Canva Sans"/>
                <a:ea typeface="Canva Sans"/>
                <a:cs typeface="Canva Sans"/>
                <a:sym typeface="Canva Sans"/>
              </a:rPr>
              <a:t>Hỗ trợ cá nhân hóa in ấn: Cài đặt số trang, khổ giấy, và hạn mức in ấn mỗi kỳ học.</a:t>
            </a:r>
          </a:p>
          <a:p>
            <a:pPr marL="620388" lvl="1" indent="-310194" algn="l">
              <a:lnSpc>
                <a:spcPts val="6206"/>
              </a:lnSpc>
              <a:buFont typeface="Arial"/>
              <a:buChar char="•"/>
            </a:pPr>
            <a:r>
              <a:rPr lang="en-US" sz="2873">
                <a:solidFill>
                  <a:srgbClr val="000000"/>
                </a:solidFill>
                <a:latin typeface="Canva Sans"/>
                <a:ea typeface="Canva Sans"/>
                <a:cs typeface="Canva Sans"/>
                <a:sym typeface="Canva Sans"/>
              </a:rPr>
              <a:t>Bảo vệ dữ liệu và pháp lý: Tuân thủ các quy định bảo mật dữ liệu và tài chính thông qua tích hợp thanh toán trực tuyến.</a:t>
            </a:r>
          </a:p>
          <a:p>
            <a:pPr algn="l">
              <a:lnSpc>
                <a:spcPts val="6206"/>
              </a:lnSpc>
            </a:pPr>
            <a:endParaRPr lang="en-US" sz="2873">
              <a:solidFill>
                <a:srgbClr val="000000"/>
              </a:solidFill>
              <a:latin typeface="Canva Sans"/>
              <a:ea typeface="Canva Sans"/>
              <a:cs typeface="Canva Sans"/>
              <a:sym typeface="Canva Sans"/>
            </a:endParaRPr>
          </a:p>
          <a:p>
            <a:pPr algn="l">
              <a:lnSpc>
                <a:spcPts val="6206"/>
              </a:lnSpc>
            </a:pPr>
            <a:endParaRPr lang="en-US" sz="2873">
              <a:solidFill>
                <a:srgbClr val="000000"/>
              </a:solidFill>
              <a:latin typeface="Canva Sans"/>
              <a:ea typeface="Canva Sans"/>
              <a:cs typeface="Canva Sans"/>
              <a:sym typeface="Canva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724360" y="4363345"/>
            <a:ext cx="8400612" cy="3958789"/>
          </a:xfrm>
          <a:custGeom>
            <a:avLst/>
            <a:gdLst/>
            <a:ahLst/>
            <a:cxnLst/>
            <a:rect l="l" t="t" r="r" b="b"/>
            <a:pathLst>
              <a:path w="8400612" h="3958789">
                <a:moveTo>
                  <a:pt x="0" y="0"/>
                </a:moveTo>
                <a:lnTo>
                  <a:pt x="8400612" y="0"/>
                </a:lnTo>
                <a:lnTo>
                  <a:pt x="8400612" y="3958789"/>
                </a:lnTo>
                <a:lnTo>
                  <a:pt x="0" y="3958789"/>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5.4 Component Diagram </a:t>
            </a:r>
          </a:p>
        </p:txBody>
      </p:sp>
      <p:sp>
        <p:nvSpPr>
          <p:cNvPr id="13" name="TextBox 13"/>
          <p:cNvSpPr txBox="1"/>
          <p:nvPr/>
        </p:nvSpPr>
        <p:spPr>
          <a:xfrm>
            <a:off x="510181" y="1762649"/>
            <a:ext cx="8977800" cy="9110002"/>
          </a:xfrm>
          <a:prstGeom prst="rect">
            <a:avLst/>
          </a:prstGeom>
        </p:spPr>
        <p:txBody>
          <a:bodyPr lIns="0" tIns="0" rIns="0" bIns="0" rtlCol="0" anchor="t">
            <a:spAutoFit/>
          </a:bodyPr>
          <a:lstStyle/>
          <a:p>
            <a:pPr algn="l">
              <a:lnSpc>
                <a:spcPts val="3834"/>
              </a:lnSpc>
            </a:pPr>
            <a:r>
              <a:rPr lang="en-US" sz="2739">
                <a:solidFill>
                  <a:srgbClr val="000000"/>
                </a:solidFill>
                <a:latin typeface="Canva Sans"/>
                <a:ea typeface="Canva Sans"/>
                <a:cs typeface="Canva Sans"/>
                <a:sym typeface="Canva Sans"/>
              </a:rPr>
              <a:t>1. Printing Page (Giao diện người dùng):</a:t>
            </a:r>
          </a:p>
          <a:p>
            <a:pPr algn="l">
              <a:lnSpc>
                <a:spcPts val="3834"/>
              </a:lnSpc>
            </a:pPr>
            <a:r>
              <a:rPr lang="en-US" sz="2739">
                <a:solidFill>
                  <a:srgbClr val="000000"/>
                </a:solidFill>
                <a:latin typeface="Canva Sans"/>
                <a:ea typeface="Canva Sans"/>
                <a:cs typeface="Canva Sans"/>
                <a:sym typeface="Canva Sans"/>
              </a:rPr>
              <a:t>Gồm 3 thành phần:</a:t>
            </a:r>
          </a:p>
          <a:p>
            <a:pPr marL="591402" lvl="1" indent="-295701" algn="l">
              <a:lnSpc>
                <a:spcPts val="3834"/>
              </a:lnSpc>
              <a:spcBef>
                <a:spcPct val="0"/>
              </a:spcBef>
              <a:buFont typeface="Arial"/>
              <a:buChar char="•"/>
            </a:pPr>
            <a:r>
              <a:rPr lang="en-US" sz="2739">
                <a:solidFill>
                  <a:srgbClr val="000000"/>
                </a:solidFill>
                <a:latin typeface="Canva Sans"/>
                <a:ea typeface="Canva Sans"/>
                <a:cs typeface="Canva Sans"/>
                <a:sym typeface="Canva Sans"/>
              </a:rPr>
              <a:t>Display printer’s info: Hiển thị danh sách máy in và vị trí.</a:t>
            </a:r>
          </a:p>
          <a:p>
            <a:pPr marL="591402" lvl="1" indent="-295701" algn="l">
              <a:lnSpc>
                <a:spcPts val="3834"/>
              </a:lnSpc>
              <a:spcBef>
                <a:spcPct val="0"/>
              </a:spcBef>
              <a:buFont typeface="Arial"/>
              <a:buChar char="•"/>
            </a:pPr>
            <a:r>
              <a:rPr lang="en-US" sz="2739">
                <a:solidFill>
                  <a:srgbClr val="000000"/>
                </a:solidFill>
                <a:latin typeface="Canva Sans"/>
                <a:ea typeface="Canva Sans"/>
                <a:cs typeface="Canva Sans"/>
                <a:sym typeface="Canva Sans"/>
              </a:rPr>
              <a:t>Display printing properties: Cho phép sinh viên chọn thuộc tính in (kích thước giấy, số trang, chế độ in).</a:t>
            </a:r>
          </a:p>
          <a:p>
            <a:pPr marL="591402" lvl="1" indent="-295701" algn="l">
              <a:lnSpc>
                <a:spcPts val="3834"/>
              </a:lnSpc>
              <a:spcBef>
                <a:spcPct val="0"/>
              </a:spcBef>
              <a:buFont typeface="Arial"/>
              <a:buChar char="•"/>
            </a:pPr>
            <a:r>
              <a:rPr lang="en-US" sz="2739">
                <a:solidFill>
                  <a:srgbClr val="000000"/>
                </a:solidFill>
                <a:latin typeface="Canva Sans"/>
                <a:ea typeface="Canva Sans"/>
                <a:cs typeface="Canva Sans"/>
                <a:sym typeface="Canva Sans"/>
              </a:rPr>
              <a:t>Display announcement: Thông báo khi:</a:t>
            </a:r>
          </a:p>
          <a:p>
            <a:pPr marL="1182804" lvl="2" indent="-394268" algn="l">
              <a:lnSpc>
                <a:spcPts val="3834"/>
              </a:lnSpc>
              <a:spcBef>
                <a:spcPct val="0"/>
              </a:spcBef>
              <a:buFont typeface="Arial"/>
              <a:buChar char="⚬"/>
            </a:pPr>
            <a:r>
              <a:rPr lang="en-US" sz="2739">
                <a:solidFill>
                  <a:srgbClr val="000000"/>
                </a:solidFill>
                <a:latin typeface="Canva Sans"/>
                <a:ea typeface="Canva Sans"/>
                <a:cs typeface="Canva Sans"/>
                <a:sym typeface="Canva Sans"/>
              </a:rPr>
              <a:t>Tài liệu được xử lý xong.</a:t>
            </a:r>
          </a:p>
          <a:p>
            <a:pPr marL="1182804" lvl="2" indent="-394268" algn="l">
              <a:lnSpc>
                <a:spcPts val="3834"/>
              </a:lnSpc>
              <a:spcBef>
                <a:spcPct val="0"/>
              </a:spcBef>
              <a:buFont typeface="Arial"/>
              <a:buChar char="⚬"/>
            </a:pPr>
            <a:r>
              <a:rPr lang="en-US" sz="2739">
                <a:solidFill>
                  <a:srgbClr val="000000"/>
                </a:solidFill>
                <a:latin typeface="Canva Sans"/>
                <a:ea typeface="Canva Sans"/>
                <a:cs typeface="Canva Sans"/>
                <a:sym typeface="Canva Sans"/>
              </a:rPr>
              <a:t>Số trang in còn lại không đủ và cần mua thêm.</a:t>
            </a:r>
          </a:p>
          <a:p>
            <a:pPr algn="l">
              <a:lnSpc>
                <a:spcPts val="3834"/>
              </a:lnSpc>
              <a:spcBef>
                <a:spcPct val="0"/>
              </a:spcBef>
            </a:pPr>
            <a:r>
              <a:rPr lang="en-US" sz="2739">
                <a:solidFill>
                  <a:srgbClr val="000000"/>
                </a:solidFill>
                <a:latin typeface="Canva Sans"/>
                <a:ea typeface="Canva Sans"/>
                <a:cs typeface="Canva Sans"/>
                <a:sym typeface="Canva Sans"/>
              </a:rPr>
              <a:t>2. Controller (Xử lý logic):</a:t>
            </a:r>
          </a:p>
          <a:p>
            <a:pPr algn="l">
              <a:lnSpc>
                <a:spcPts val="3834"/>
              </a:lnSpc>
              <a:spcBef>
                <a:spcPct val="0"/>
              </a:spcBef>
            </a:pPr>
            <a:r>
              <a:rPr lang="en-US" sz="2739">
                <a:solidFill>
                  <a:srgbClr val="000000"/>
                </a:solidFill>
                <a:latin typeface="Canva Sans"/>
                <a:ea typeface="Canva Sans"/>
                <a:cs typeface="Canva Sans"/>
                <a:sym typeface="Canva Sans"/>
              </a:rPr>
              <a:t>Printing Controller thực hiện các tác vụ chính:</a:t>
            </a:r>
          </a:p>
          <a:p>
            <a:pPr marL="591402" lvl="1" indent="-295701" algn="l">
              <a:lnSpc>
                <a:spcPts val="3834"/>
              </a:lnSpc>
              <a:spcBef>
                <a:spcPct val="0"/>
              </a:spcBef>
              <a:buFont typeface="Arial"/>
              <a:buChar char="•"/>
            </a:pPr>
            <a:r>
              <a:rPr lang="en-US" sz="2739">
                <a:solidFill>
                  <a:srgbClr val="000000"/>
                </a:solidFill>
                <a:latin typeface="Canva Sans"/>
                <a:ea typeface="Canva Sans"/>
                <a:cs typeface="Canva Sans"/>
                <a:sym typeface="Canva Sans"/>
              </a:rPr>
              <a:t>Lấy thông tin máy in từ Database (Printer’s info).</a:t>
            </a:r>
          </a:p>
          <a:p>
            <a:pPr marL="591402" lvl="1" indent="-295701" algn="l">
              <a:lnSpc>
                <a:spcPts val="3834"/>
              </a:lnSpc>
              <a:spcBef>
                <a:spcPct val="0"/>
              </a:spcBef>
              <a:buFont typeface="Arial"/>
              <a:buChar char="•"/>
            </a:pPr>
            <a:r>
              <a:rPr lang="en-US" sz="2739">
                <a:solidFill>
                  <a:srgbClr val="000000"/>
                </a:solidFill>
                <a:latin typeface="Canva Sans"/>
                <a:ea typeface="Canva Sans"/>
                <a:cs typeface="Canva Sans"/>
                <a:sym typeface="Canva Sans"/>
              </a:rPr>
              <a:t>Ghi lại nhật ký in (Log printing).</a:t>
            </a:r>
          </a:p>
          <a:p>
            <a:pPr marL="591402" lvl="1" indent="-295701" algn="l">
              <a:lnSpc>
                <a:spcPts val="3834"/>
              </a:lnSpc>
              <a:spcBef>
                <a:spcPct val="0"/>
              </a:spcBef>
              <a:buFont typeface="Arial"/>
              <a:buChar char="•"/>
            </a:pPr>
            <a:r>
              <a:rPr lang="en-US" sz="2739">
                <a:solidFill>
                  <a:srgbClr val="000000"/>
                </a:solidFill>
                <a:latin typeface="Canva Sans"/>
                <a:ea typeface="Canva Sans"/>
                <a:cs typeface="Canva Sans"/>
                <a:sym typeface="Canva Sans"/>
              </a:rPr>
              <a:t>Kiểm tra số trang còn lại (Remaining page).</a:t>
            </a:r>
          </a:p>
          <a:p>
            <a:pPr marL="591402" lvl="1" indent="-295701" algn="l">
              <a:lnSpc>
                <a:spcPts val="3834"/>
              </a:lnSpc>
              <a:spcBef>
                <a:spcPct val="0"/>
              </a:spcBef>
              <a:buFont typeface="Arial"/>
              <a:buChar char="•"/>
            </a:pPr>
            <a:r>
              <a:rPr lang="en-US" sz="2739">
                <a:solidFill>
                  <a:srgbClr val="000000"/>
                </a:solidFill>
                <a:latin typeface="Canva Sans"/>
                <a:ea typeface="Canva Sans"/>
                <a:cs typeface="Canva Sans"/>
                <a:sym typeface="Canva Sans"/>
              </a:rPr>
              <a:t>Xác minh thông tin sinh viên (Student ID).</a:t>
            </a:r>
          </a:p>
          <a:p>
            <a:pPr marL="591402" lvl="1" indent="-295701" algn="l">
              <a:lnSpc>
                <a:spcPts val="3834"/>
              </a:lnSpc>
              <a:spcBef>
                <a:spcPct val="0"/>
              </a:spcBef>
              <a:buFont typeface="Arial"/>
              <a:buChar char="•"/>
            </a:pPr>
            <a:r>
              <a:rPr lang="en-US" sz="2739">
                <a:solidFill>
                  <a:srgbClr val="000000"/>
                </a:solidFill>
                <a:latin typeface="Canva Sans"/>
                <a:ea typeface="Canva Sans"/>
                <a:cs typeface="Canva Sans"/>
                <a:sym typeface="Canva Sans"/>
              </a:rPr>
              <a:t>Ghi lại giao dịch mua trang in (Log transaction).</a:t>
            </a:r>
          </a:p>
          <a:p>
            <a:pPr algn="l">
              <a:lnSpc>
                <a:spcPts val="3834"/>
              </a:lnSpc>
              <a:spcBef>
                <a:spcPct val="0"/>
              </a:spcBef>
            </a:pPr>
            <a:endParaRPr lang="en-US" sz="2739">
              <a:solidFill>
                <a:srgbClr val="000000"/>
              </a:solidFill>
              <a:latin typeface="Canva Sans"/>
              <a:ea typeface="Canva Sans"/>
              <a:cs typeface="Canva Sans"/>
              <a:sym typeface="Canva Sans"/>
            </a:endParaRPr>
          </a:p>
          <a:p>
            <a:pPr algn="l">
              <a:lnSpc>
                <a:spcPts val="3834"/>
              </a:lnSpc>
              <a:spcBef>
                <a:spcPct val="0"/>
              </a:spcBef>
            </a:pPr>
            <a:endParaRPr lang="en-US" sz="2739">
              <a:solidFill>
                <a:srgbClr val="000000"/>
              </a:solidFill>
              <a:latin typeface="Canva Sans"/>
              <a:ea typeface="Canva Sans"/>
              <a:cs typeface="Canva Sans"/>
              <a:sym typeface="Canva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537209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372256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941221" y="-3928626"/>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635116" y="4277068"/>
            <a:ext cx="8652884" cy="4077672"/>
          </a:xfrm>
          <a:custGeom>
            <a:avLst/>
            <a:gdLst/>
            <a:ahLst/>
            <a:cxnLst/>
            <a:rect l="l" t="t" r="r" b="b"/>
            <a:pathLst>
              <a:path w="8652884" h="4077672">
                <a:moveTo>
                  <a:pt x="0" y="0"/>
                </a:moveTo>
                <a:lnTo>
                  <a:pt x="8652884" y="0"/>
                </a:lnTo>
                <a:lnTo>
                  <a:pt x="8652884" y="4077671"/>
                </a:lnTo>
                <a:lnTo>
                  <a:pt x="0" y="4077671"/>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0" y="-68932"/>
            <a:ext cx="7624018" cy="6959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5.4 Component Diagram </a:t>
            </a:r>
          </a:p>
        </p:txBody>
      </p:sp>
      <p:sp>
        <p:nvSpPr>
          <p:cNvPr id="13" name="TextBox 13"/>
          <p:cNvSpPr txBox="1"/>
          <p:nvPr/>
        </p:nvSpPr>
        <p:spPr>
          <a:xfrm>
            <a:off x="575392" y="2133025"/>
            <a:ext cx="8731636" cy="7543985"/>
          </a:xfrm>
          <a:prstGeom prst="rect">
            <a:avLst/>
          </a:prstGeom>
        </p:spPr>
        <p:txBody>
          <a:bodyPr lIns="0" tIns="0" rIns="0" bIns="0" rtlCol="0" anchor="t">
            <a:spAutoFit/>
          </a:bodyPr>
          <a:lstStyle/>
          <a:p>
            <a:pPr algn="l">
              <a:lnSpc>
                <a:spcPts val="4311"/>
              </a:lnSpc>
            </a:pPr>
            <a:r>
              <a:rPr lang="en-US" sz="3079">
                <a:solidFill>
                  <a:srgbClr val="000000"/>
                </a:solidFill>
                <a:latin typeface="Canva Sans"/>
                <a:ea typeface="Canva Sans"/>
                <a:cs typeface="Canva Sans"/>
                <a:sym typeface="Canva Sans"/>
              </a:rPr>
              <a:t>3. Model (Cơ sở dữ liệu):</a:t>
            </a:r>
          </a:p>
          <a:p>
            <a:pPr algn="l">
              <a:lnSpc>
                <a:spcPts val="4311"/>
              </a:lnSpc>
            </a:pPr>
            <a:r>
              <a:rPr lang="en-US" sz="3079">
                <a:solidFill>
                  <a:srgbClr val="000000"/>
                </a:solidFill>
                <a:latin typeface="Canva Sans"/>
                <a:ea typeface="Canva Sans"/>
                <a:cs typeface="Canva Sans"/>
                <a:sym typeface="Canva Sans"/>
              </a:rPr>
              <a:t>Gồm 3 thành phần:</a:t>
            </a:r>
          </a:p>
          <a:p>
            <a:pPr marL="664901" lvl="1" indent="-332450" algn="l">
              <a:lnSpc>
                <a:spcPts val="4311"/>
              </a:lnSpc>
              <a:spcBef>
                <a:spcPct val="0"/>
              </a:spcBef>
              <a:buFont typeface="Arial"/>
              <a:buChar char="•"/>
            </a:pPr>
            <a:r>
              <a:rPr lang="en-US" sz="3079">
                <a:solidFill>
                  <a:srgbClr val="000000"/>
                </a:solidFill>
                <a:latin typeface="Canva Sans"/>
                <a:ea typeface="Canva Sans"/>
                <a:cs typeface="Canva Sans"/>
                <a:sym typeface="Canva Sans"/>
              </a:rPr>
              <a:t>Printer: Quản lý thông tin máy in.</a:t>
            </a:r>
          </a:p>
          <a:p>
            <a:pPr marL="664901" lvl="1" indent="-332450" algn="l">
              <a:lnSpc>
                <a:spcPts val="4311"/>
              </a:lnSpc>
              <a:spcBef>
                <a:spcPct val="0"/>
              </a:spcBef>
              <a:buFont typeface="Arial"/>
              <a:buChar char="•"/>
            </a:pPr>
            <a:r>
              <a:rPr lang="en-US" sz="3079">
                <a:solidFill>
                  <a:srgbClr val="000000"/>
                </a:solidFill>
                <a:latin typeface="Canva Sans"/>
                <a:ea typeface="Canva Sans"/>
                <a:cs typeface="Canva Sans"/>
                <a:sym typeface="Canva Sans"/>
              </a:rPr>
              <a:t>Printing History: Lưu trữ lịch sử in.</a:t>
            </a:r>
          </a:p>
          <a:p>
            <a:pPr marL="664901" lvl="1" indent="-332450" algn="l">
              <a:lnSpc>
                <a:spcPts val="4311"/>
              </a:lnSpc>
              <a:spcBef>
                <a:spcPct val="0"/>
              </a:spcBef>
              <a:buFont typeface="Arial"/>
              <a:buChar char="•"/>
            </a:pPr>
            <a:r>
              <a:rPr lang="en-US" sz="3079">
                <a:solidFill>
                  <a:srgbClr val="000000"/>
                </a:solidFill>
                <a:latin typeface="Canva Sans"/>
                <a:ea typeface="Canva Sans"/>
                <a:cs typeface="Canva Sans"/>
                <a:sym typeface="Canva Sans"/>
              </a:rPr>
              <a:t>Student: Quản lý thông tin sinh viên (ID, số trang còn lại, giao dịch).</a:t>
            </a:r>
          </a:p>
          <a:p>
            <a:pPr algn="l">
              <a:lnSpc>
                <a:spcPts val="4311"/>
              </a:lnSpc>
              <a:spcBef>
                <a:spcPct val="0"/>
              </a:spcBef>
            </a:pPr>
            <a:r>
              <a:rPr lang="en-US" sz="3079">
                <a:solidFill>
                  <a:srgbClr val="000000"/>
                </a:solidFill>
                <a:latin typeface="Canva Sans"/>
                <a:ea typeface="Canva Sans"/>
                <a:cs typeface="Canva Sans"/>
                <a:sym typeface="Canva Sans"/>
              </a:rPr>
              <a:t>Mô hình MVC:</a:t>
            </a:r>
          </a:p>
          <a:p>
            <a:pPr marL="664901" lvl="1" indent="-332450" algn="l">
              <a:lnSpc>
                <a:spcPts val="4311"/>
              </a:lnSpc>
              <a:spcBef>
                <a:spcPct val="0"/>
              </a:spcBef>
              <a:buFont typeface="Arial"/>
              <a:buChar char="•"/>
            </a:pPr>
            <a:r>
              <a:rPr lang="en-US" sz="3079">
                <a:solidFill>
                  <a:srgbClr val="000000"/>
                </a:solidFill>
                <a:latin typeface="Canva Sans"/>
                <a:ea typeface="Canva Sans"/>
                <a:cs typeface="Canva Sans"/>
                <a:sym typeface="Canva Sans"/>
              </a:rPr>
              <a:t>View: Hiển thị giao diện người dùng (Printing Page).</a:t>
            </a:r>
          </a:p>
          <a:p>
            <a:pPr marL="664901" lvl="1" indent="-332450" algn="l">
              <a:lnSpc>
                <a:spcPts val="4311"/>
              </a:lnSpc>
              <a:spcBef>
                <a:spcPct val="0"/>
              </a:spcBef>
              <a:buFont typeface="Arial"/>
              <a:buChar char="•"/>
            </a:pPr>
            <a:r>
              <a:rPr lang="en-US" sz="3079">
                <a:solidFill>
                  <a:srgbClr val="000000"/>
                </a:solidFill>
                <a:latin typeface="Canva Sans"/>
                <a:ea typeface="Canva Sans"/>
                <a:cs typeface="Canva Sans"/>
                <a:sym typeface="Canva Sans"/>
              </a:rPr>
              <a:t>Controller: Xử lý logic in ấn thông qua Printing Controller.</a:t>
            </a:r>
          </a:p>
          <a:p>
            <a:pPr marL="664901" lvl="1" indent="-332450" algn="l">
              <a:lnSpc>
                <a:spcPts val="4311"/>
              </a:lnSpc>
              <a:spcBef>
                <a:spcPct val="0"/>
              </a:spcBef>
              <a:buFont typeface="Arial"/>
              <a:buChar char="•"/>
            </a:pPr>
            <a:r>
              <a:rPr lang="en-US" sz="3079">
                <a:solidFill>
                  <a:srgbClr val="000000"/>
                </a:solidFill>
                <a:latin typeface="Canva Sans"/>
                <a:ea typeface="Canva Sans"/>
                <a:cs typeface="Canva Sans"/>
                <a:sym typeface="Canva Sans"/>
              </a:rPr>
              <a:t>Model: Lưu trữ và quản lý dữ liệu liên quan.</a:t>
            </a:r>
          </a:p>
          <a:p>
            <a:pPr algn="l">
              <a:lnSpc>
                <a:spcPts val="4311"/>
              </a:lnSpc>
              <a:spcBef>
                <a:spcPct val="0"/>
              </a:spcBef>
            </a:pPr>
            <a:endParaRPr lang="en-US" sz="3079">
              <a:solidFill>
                <a:srgbClr val="000000"/>
              </a:solidFill>
              <a:latin typeface="Canva Sans"/>
              <a:ea typeface="Canva Sans"/>
              <a:cs typeface="Canva Sans"/>
              <a:sym typeface="Canva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C74"/>
        </a:solidFill>
        <a:effectLst/>
      </p:bgPr>
    </p:bg>
    <p:spTree>
      <p:nvGrpSpPr>
        <p:cNvPr id="1" name=""/>
        <p:cNvGrpSpPr/>
        <p:nvPr/>
      </p:nvGrpSpPr>
      <p:grpSpPr>
        <a:xfrm>
          <a:off x="0" y="0"/>
          <a:ext cx="0" cy="0"/>
          <a:chOff x="0" y="0"/>
          <a:chExt cx="0" cy="0"/>
        </a:xfrm>
      </p:grpSpPr>
      <p:grpSp>
        <p:nvGrpSpPr>
          <p:cNvPr id="2" name="Group 2"/>
          <p:cNvGrpSpPr/>
          <p:nvPr/>
        </p:nvGrpSpPr>
        <p:grpSpPr>
          <a:xfrm>
            <a:off x="-440834" y="679099"/>
            <a:ext cx="4385302" cy="775403"/>
            <a:chOff x="0" y="0"/>
            <a:chExt cx="1200079" cy="212196"/>
          </a:xfrm>
        </p:grpSpPr>
        <p:sp>
          <p:nvSpPr>
            <p:cNvPr id="3" name="Freeform 3"/>
            <p:cNvSpPr/>
            <p:nvPr/>
          </p:nvSpPr>
          <p:spPr>
            <a:xfrm>
              <a:off x="0" y="0"/>
              <a:ext cx="1200079" cy="212196"/>
            </a:xfrm>
            <a:custGeom>
              <a:avLst/>
              <a:gdLst/>
              <a:ahLst/>
              <a:cxnLst/>
              <a:rect l="l" t="t" r="r" b="b"/>
              <a:pathLst>
                <a:path w="1200079" h="212196">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gradFill rotWithShape="1">
              <a:gsLst>
                <a:gs pos="0">
                  <a:srgbClr val="FFFFFF">
                    <a:alpha val="100000"/>
                  </a:srgbClr>
                </a:gs>
                <a:gs pos="100000">
                  <a:srgbClr val="C7C9FF">
                    <a:alpha val="69000"/>
                  </a:srgbClr>
                </a:gs>
              </a:gsLst>
              <a:lin ang="2700000"/>
            </a:gradFill>
          </p:spPr>
          <p:txBody>
            <a:bodyPr/>
            <a:lstStyle/>
            <a:p>
              <a:endParaRPr lang="vi-VN"/>
            </a:p>
          </p:txBody>
        </p:sp>
        <p:sp>
          <p:nvSpPr>
            <p:cNvPr id="4" name="TextBox 4"/>
            <p:cNvSpPr txBox="1"/>
            <p:nvPr/>
          </p:nvSpPr>
          <p:spPr>
            <a:xfrm>
              <a:off x="0" y="-28575"/>
              <a:ext cx="1200079" cy="240771"/>
            </a:xfrm>
            <a:prstGeom prst="rect">
              <a:avLst/>
            </a:prstGeom>
          </p:spPr>
          <p:txBody>
            <a:bodyPr lIns="50800" tIns="50800" rIns="50800" bIns="50800" rtlCol="0" anchor="ctr"/>
            <a:lstStyle/>
            <a:p>
              <a:pPr algn="ctr">
                <a:lnSpc>
                  <a:spcPts val="1960"/>
                </a:lnSpc>
              </a:pPr>
              <a:endParaRPr/>
            </a:p>
          </p:txBody>
        </p:sp>
      </p:grpSp>
      <p:sp>
        <p:nvSpPr>
          <p:cNvPr id="5" name="TextBox 5"/>
          <p:cNvSpPr txBox="1"/>
          <p:nvPr/>
        </p:nvSpPr>
        <p:spPr>
          <a:xfrm>
            <a:off x="350358" y="774657"/>
            <a:ext cx="3322500" cy="474973"/>
          </a:xfrm>
          <a:prstGeom prst="rect">
            <a:avLst/>
          </a:prstGeom>
        </p:spPr>
        <p:txBody>
          <a:bodyPr lIns="0" tIns="0" rIns="0" bIns="0" rtlCol="0" anchor="t">
            <a:spAutoFit/>
          </a:bodyPr>
          <a:lstStyle/>
          <a:p>
            <a:pPr algn="ctr">
              <a:lnSpc>
                <a:spcPts val="3745"/>
              </a:lnSpc>
            </a:pPr>
            <a:r>
              <a:rPr lang="en-US" sz="2675" b="1">
                <a:solidFill>
                  <a:srgbClr val="000C74"/>
                </a:solidFill>
                <a:latin typeface="Poppins Bold"/>
                <a:ea typeface="Poppins Bold"/>
                <a:cs typeface="Poppins Bold"/>
                <a:sym typeface="Poppins Bold"/>
              </a:rPr>
              <a:t>CNPM- The Liems</a:t>
            </a:r>
          </a:p>
        </p:txBody>
      </p:sp>
      <p:grpSp>
        <p:nvGrpSpPr>
          <p:cNvPr id="6" name="Group 6"/>
          <p:cNvGrpSpPr/>
          <p:nvPr/>
        </p:nvGrpSpPr>
        <p:grpSpPr>
          <a:xfrm>
            <a:off x="14143933" y="-6304584"/>
            <a:ext cx="15108428" cy="1510842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FFFFFF">
                      <a:alpha val="50000"/>
                    </a:srgbClr>
                  </a:gs>
                  <a:gs pos="100000">
                    <a:srgbClr val="C7C9FF">
                      <a:alpha val="17750"/>
                    </a:srgbClr>
                  </a:gs>
                </a:gsLst>
                <a:lin ang="2700000"/>
              </a:gradFill>
              <a:prstDash val="solid"/>
              <a:miter/>
            </a:ln>
          </p:spPr>
          <p:txBody>
            <a:bodyPr/>
            <a:lstStyle/>
            <a:p>
              <a:endParaRPr lang="vi-V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918430" y="5143500"/>
            <a:ext cx="14094659" cy="1409465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C7C9FF">
                    <a:alpha val="69000"/>
                  </a:srgbClr>
                </a:gs>
              </a:gsLst>
              <a:lin ang="2700000"/>
            </a:gradFill>
          </p:spPr>
          <p:txBody>
            <a:bodyPr/>
            <a:lstStyle/>
            <a:p>
              <a:endParaRPr lang="vi-V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235908" y="2809665"/>
            <a:ext cx="13816184" cy="4324770"/>
          </a:xfrm>
          <a:prstGeom prst="rect">
            <a:avLst/>
          </a:prstGeom>
        </p:spPr>
        <p:txBody>
          <a:bodyPr lIns="0" tIns="0" rIns="0" bIns="0" rtlCol="0" anchor="t">
            <a:spAutoFit/>
          </a:bodyPr>
          <a:lstStyle/>
          <a:p>
            <a:pPr algn="ctr">
              <a:lnSpc>
                <a:spcPts val="16966"/>
              </a:lnSpc>
            </a:pPr>
            <a:r>
              <a:rPr lang="en-US" sz="12119" b="1">
                <a:solidFill>
                  <a:srgbClr val="FFFFFF"/>
                </a:solidFill>
                <a:latin typeface="Poppins Bold"/>
                <a:ea typeface="Poppins Bold"/>
                <a:cs typeface="Poppins Bold"/>
                <a:sym typeface="Poppins Bold"/>
              </a:rPr>
              <a:t>THANKS FOR WATCHING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1.2. Relevant Stakeholders and their needs </a:t>
            </a:r>
          </a:p>
        </p:txBody>
      </p:sp>
      <p:sp>
        <p:nvSpPr>
          <p:cNvPr id="12" name="TextBox 12"/>
          <p:cNvSpPr txBox="1"/>
          <p:nvPr/>
        </p:nvSpPr>
        <p:spPr>
          <a:xfrm>
            <a:off x="802422" y="1445171"/>
            <a:ext cx="13432182" cy="10449507"/>
          </a:xfrm>
          <a:prstGeom prst="rect">
            <a:avLst/>
          </a:prstGeom>
        </p:spPr>
        <p:txBody>
          <a:bodyPr lIns="0" tIns="0" rIns="0" bIns="0" rtlCol="0" anchor="t">
            <a:spAutoFit/>
          </a:bodyPr>
          <a:lstStyle/>
          <a:p>
            <a:pPr algn="l">
              <a:lnSpc>
                <a:spcPts val="4883"/>
              </a:lnSpc>
            </a:pPr>
            <a:r>
              <a:rPr lang="en-US" sz="2260" b="1" i="1">
                <a:solidFill>
                  <a:srgbClr val="000000"/>
                </a:solidFill>
                <a:latin typeface="Canva Sans Bold Italics"/>
                <a:ea typeface="Canva Sans Bold Italics"/>
                <a:cs typeface="Canva Sans Bold Italics"/>
                <a:sym typeface="Canva Sans Bold Italics"/>
              </a:rPr>
              <a:t>Student (Sinh viên):</a:t>
            </a:r>
          </a:p>
          <a:p>
            <a:pPr marL="488118" lvl="1" indent="-244059" algn="l">
              <a:lnSpc>
                <a:spcPts val="4883"/>
              </a:lnSpc>
              <a:buFont typeface="Arial"/>
              <a:buChar char="•"/>
            </a:pPr>
            <a:r>
              <a:rPr lang="en-US" sz="2260">
                <a:solidFill>
                  <a:srgbClr val="000000"/>
                </a:solidFill>
                <a:latin typeface="Canva Sans"/>
                <a:ea typeface="Canva Sans"/>
                <a:cs typeface="Canva Sans"/>
                <a:sym typeface="Canva Sans"/>
              </a:rPr>
              <a:t>Vai trò:</a:t>
            </a:r>
          </a:p>
          <a:p>
            <a:pPr marL="976236" lvl="2" indent="-325412" algn="l">
              <a:lnSpc>
                <a:spcPts val="4883"/>
              </a:lnSpc>
              <a:buFont typeface="Arial"/>
              <a:buChar char="⚬"/>
            </a:pPr>
            <a:r>
              <a:rPr lang="en-US" sz="2260">
                <a:solidFill>
                  <a:srgbClr val="000000"/>
                </a:solidFill>
                <a:latin typeface="Canva Sans"/>
                <a:ea typeface="Canva Sans"/>
                <a:cs typeface="Canva Sans"/>
                <a:sym typeface="Canva Sans"/>
              </a:rPr>
              <a:t>Là người sử dụng chính, cần hệ thống hỗ trợ in ấn nhanh chóng, dễ dàng, và tiện lợi.</a:t>
            </a:r>
          </a:p>
          <a:p>
            <a:pPr marL="976236" lvl="2" indent="-325412" algn="l">
              <a:lnSpc>
                <a:spcPts val="4883"/>
              </a:lnSpc>
              <a:buFont typeface="Arial"/>
              <a:buChar char="⚬"/>
            </a:pPr>
            <a:r>
              <a:rPr lang="en-US" sz="2260">
                <a:solidFill>
                  <a:srgbClr val="000000"/>
                </a:solidFill>
                <a:latin typeface="Canva Sans"/>
                <a:ea typeface="Canva Sans"/>
                <a:cs typeface="Canva Sans"/>
                <a:sym typeface="Canva Sans"/>
              </a:rPr>
              <a:t>Theo dõi lịch sử in, trạng thái tài khoản, và mua thêm giấy khi cần.</a:t>
            </a:r>
          </a:p>
          <a:p>
            <a:pPr marL="488118" lvl="1" indent="-244059" algn="l">
              <a:lnSpc>
                <a:spcPts val="4883"/>
              </a:lnSpc>
              <a:buFont typeface="Arial"/>
              <a:buChar char="•"/>
            </a:pPr>
            <a:r>
              <a:rPr lang="en-US" sz="2260">
                <a:solidFill>
                  <a:srgbClr val="000000"/>
                </a:solidFill>
                <a:latin typeface="Canva Sans"/>
                <a:ea typeface="Canva Sans"/>
                <a:cs typeface="Canva Sans"/>
                <a:sym typeface="Canva Sans"/>
              </a:rPr>
              <a:t>Nhu cầu:</a:t>
            </a:r>
          </a:p>
          <a:p>
            <a:pPr marL="976236" lvl="2" indent="-325412" algn="l">
              <a:lnSpc>
                <a:spcPts val="4883"/>
              </a:lnSpc>
              <a:buFont typeface="Arial"/>
              <a:buChar char="⚬"/>
            </a:pPr>
            <a:r>
              <a:rPr lang="en-US" sz="2260">
                <a:solidFill>
                  <a:srgbClr val="000000"/>
                </a:solidFill>
                <a:latin typeface="Canva Sans"/>
                <a:ea typeface="Canva Sans"/>
                <a:cs typeface="Canva Sans"/>
                <a:sym typeface="Canva Sans"/>
              </a:rPr>
              <a:t>Giao diện trực quan, dễ sử dụng, và hỗ trợ truy cập từ nhiều nền tảng.</a:t>
            </a:r>
          </a:p>
          <a:p>
            <a:pPr marL="976236" lvl="2" indent="-325412" algn="l">
              <a:lnSpc>
                <a:spcPts val="4883"/>
              </a:lnSpc>
              <a:buFont typeface="Arial"/>
              <a:buChar char="⚬"/>
            </a:pPr>
            <a:r>
              <a:rPr lang="en-US" sz="2260">
                <a:solidFill>
                  <a:srgbClr val="000000"/>
                </a:solidFill>
                <a:latin typeface="Canva Sans"/>
                <a:ea typeface="Canva Sans"/>
                <a:cs typeface="Canva Sans"/>
                <a:sym typeface="Canva Sans"/>
              </a:rPr>
              <a:t>Đảm bảo đủ hạn mức giấy in mỗi kỳ, kèm thông báo khi gần hết số lượng.</a:t>
            </a:r>
          </a:p>
          <a:p>
            <a:pPr algn="l">
              <a:lnSpc>
                <a:spcPts val="4883"/>
              </a:lnSpc>
            </a:pPr>
            <a:r>
              <a:rPr lang="en-US" sz="2260" b="1" i="1">
                <a:solidFill>
                  <a:srgbClr val="000000"/>
                </a:solidFill>
                <a:latin typeface="Canva Sans Bold Italics"/>
                <a:ea typeface="Canva Sans Bold Italics"/>
                <a:cs typeface="Canva Sans Bold Italics"/>
                <a:sym typeface="Canva Sans Bold Italics"/>
              </a:rPr>
              <a:t>Student Printing Service Officers (SPSO) (Nhân viên Dịch vụ in ấn sinh viên):</a:t>
            </a:r>
          </a:p>
          <a:p>
            <a:pPr marL="488118" lvl="1" indent="-244059" algn="l">
              <a:lnSpc>
                <a:spcPts val="4883"/>
              </a:lnSpc>
              <a:buFont typeface="Arial"/>
              <a:buChar char="•"/>
            </a:pPr>
            <a:r>
              <a:rPr lang="en-US" sz="2260">
                <a:solidFill>
                  <a:srgbClr val="000000"/>
                </a:solidFill>
                <a:latin typeface="Canva Sans"/>
                <a:ea typeface="Canva Sans"/>
                <a:cs typeface="Canva Sans"/>
                <a:sym typeface="Canva Sans"/>
              </a:rPr>
              <a:t>Vai trò:</a:t>
            </a:r>
          </a:p>
          <a:p>
            <a:pPr marL="976236" lvl="2" indent="-325412" algn="l">
              <a:lnSpc>
                <a:spcPts val="4883"/>
              </a:lnSpc>
              <a:buFont typeface="Arial"/>
              <a:buChar char="⚬"/>
            </a:pPr>
            <a:r>
              <a:rPr lang="en-US" sz="2260">
                <a:solidFill>
                  <a:srgbClr val="000000"/>
                </a:solidFill>
                <a:latin typeface="Canva Sans"/>
                <a:ea typeface="Canva Sans"/>
                <a:cs typeface="Canva Sans"/>
                <a:sym typeface="Canva Sans"/>
              </a:rPr>
              <a:t>Quản lý vận hành máy in, kiểm tra trạng thái và hiệu năng.</a:t>
            </a:r>
          </a:p>
          <a:p>
            <a:pPr marL="976236" lvl="2" indent="-325412" algn="l">
              <a:lnSpc>
                <a:spcPts val="4883"/>
              </a:lnSpc>
              <a:buFont typeface="Arial"/>
              <a:buChar char="⚬"/>
            </a:pPr>
            <a:r>
              <a:rPr lang="en-US" sz="2260">
                <a:solidFill>
                  <a:srgbClr val="000000"/>
                </a:solidFill>
                <a:latin typeface="Canva Sans"/>
                <a:ea typeface="Canva Sans"/>
                <a:cs typeface="Canva Sans"/>
                <a:sym typeface="Canva Sans"/>
              </a:rPr>
              <a:t>Theo dõi nhật ký sử dụng hệ thống, đảm bảo an toàn và tính liên tục.</a:t>
            </a:r>
          </a:p>
          <a:p>
            <a:pPr marL="488118" lvl="1" indent="-244059" algn="l">
              <a:lnSpc>
                <a:spcPts val="4883"/>
              </a:lnSpc>
              <a:buFont typeface="Arial"/>
              <a:buChar char="•"/>
            </a:pPr>
            <a:r>
              <a:rPr lang="en-US" sz="2260">
                <a:solidFill>
                  <a:srgbClr val="000000"/>
                </a:solidFill>
                <a:latin typeface="Canva Sans"/>
                <a:ea typeface="Canva Sans"/>
                <a:cs typeface="Canva Sans"/>
                <a:sym typeface="Canva Sans"/>
              </a:rPr>
              <a:t>Nhu cầu:</a:t>
            </a:r>
          </a:p>
          <a:p>
            <a:pPr marL="976236" lvl="2" indent="-325412" algn="l">
              <a:lnSpc>
                <a:spcPts val="4883"/>
              </a:lnSpc>
              <a:buFont typeface="Arial"/>
              <a:buChar char="⚬"/>
            </a:pPr>
            <a:r>
              <a:rPr lang="en-US" sz="2260">
                <a:solidFill>
                  <a:srgbClr val="000000"/>
                </a:solidFill>
                <a:latin typeface="Canva Sans"/>
                <a:ea typeface="Canva Sans"/>
                <a:cs typeface="Canva Sans"/>
                <a:sym typeface="Canva Sans"/>
              </a:rPr>
              <a:t>Truy cập báo cáo chi tiết và lịch sử hoạt động của sinh viên.</a:t>
            </a:r>
          </a:p>
          <a:p>
            <a:pPr marL="976236" lvl="2" indent="-325412" algn="l">
              <a:lnSpc>
                <a:spcPts val="4883"/>
              </a:lnSpc>
              <a:buFont typeface="Arial"/>
              <a:buChar char="⚬"/>
            </a:pPr>
            <a:r>
              <a:rPr lang="en-US" sz="2260">
                <a:solidFill>
                  <a:srgbClr val="000000"/>
                </a:solidFill>
                <a:latin typeface="Canva Sans"/>
                <a:ea typeface="Canva Sans"/>
                <a:cs typeface="Canva Sans"/>
                <a:sym typeface="Canva Sans"/>
              </a:rPr>
              <a:t>Tùy chỉnh cấu hình hệ thống như định nghĩa hạn mức giấy in và cài đặt trạng thái máy in.</a:t>
            </a:r>
          </a:p>
          <a:p>
            <a:pPr algn="l">
              <a:lnSpc>
                <a:spcPts val="4883"/>
              </a:lnSpc>
            </a:pPr>
            <a:endParaRPr lang="en-US" sz="2260">
              <a:solidFill>
                <a:srgbClr val="000000"/>
              </a:solidFill>
              <a:latin typeface="Canva Sans"/>
              <a:ea typeface="Canva Sans"/>
              <a:cs typeface="Canva Sans"/>
              <a:sym typeface="Canva Sans"/>
            </a:endParaRPr>
          </a:p>
          <a:p>
            <a:pPr algn="l">
              <a:lnSpc>
                <a:spcPts val="4883"/>
              </a:lnSpc>
            </a:pPr>
            <a:endParaRPr lang="en-US" sz="2260">
              <a:solidFill>
                <a:srgbClr val="000000"/>
              </a:solidFill>
              <a:latin typeface="Canva Sans"/>
              <a:ea typeface="Canva Sans"/>
              <a:cs typeface="Canva Sans"/>
              <a:sym typeface="Canva Sans"/>
            </a:endParaRPr>
          </a:p>
          <a:p>
            <a:pPr algn="l">
              <a:lnSpc>
                <a:spcPts val="4883"/>
              </a:lnSpc>
            </a:pPr>
            <a:endParaRPr lang="en-US" sz="2260">
              <a:solidFill>
                <a:srgbClr val="000000"/>
              </a:solidFill>
              <a:latin typeface="Canva Sans"/>
              <a:ea typeface="Canva Sans"/>
              <a:cs typeface="Canva Sans"/>
              <a:sym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513307" y="-4001071"/>
            <a:ext cx="11968287" cy="5432955"/>
            <a:chOff x="0" y="0"/>
            <a:chExt cx="3152141" cy="1430902"/>
          </a:xfrm>
        </p:grpSpPr>
        <p:sp>
          <p:nvSpPr>
            <p:cNvPr id="9" name="Freeform 9"/>
            <p:cNvSpPr/>
            <p:nvPr/>
          </p:nvSpPr>
          <p:spPr>
            <a:xfrm>
              <a:off x="0" y="0"/>
              <a:ext cx="3152142" cy="1430902"/>
            </a:xfrm>
            <a:custGeom>
              <a:avLst/>
              <a:gdLst/>
              <a:ahLst/>
              <a:cxnLst/>
              <a:rect l="l" t="t" r="r" b="b"/>
              <a:pathLst>
                <a:path w="3152142" h="1430902">
                  <a:moveTo>
                    <a:pt x="20053" y="0"/>
                  </a:moveTo>
                  <a:lnTo>
                    <a:pt x="3132088" y="0"/>
                  </a:lnTo>
                  <a:cubicBezTo>
                    <a:pt x="3137407" y="0"/>
                    <a:pt x="3142507" y="2113"/>
                    <a:pt x="3146268" y="5873"/>
                  </a:cubicBezTo>
                  <a:cubicBezTo>
                    <a:pt x="3150029" y="9634"/>
                    <a:pt x="3152142" y="14735"/>
                    <a:pt x="3152142" y="20053"/>
                  </a:cubicBezTo>
                  <a:lnTo>
                    <a:pt x="3152142" y="1410849"/>
                  </a:lnTo>
                  <a:cubicBezTo>
                    <a:pt x="3152142" y="1421924"/>
                    <a:pt x="3143164" y="1430902"/>
                    <a:pt x="3132088" y="1430902"/>
                  </a:cubicBezTo>
                  <a:lnTo>
                    <a:pt x="20053" y="1430902"/>
                  </a:lnTo>
                  <a:cubicBezTo>
                    <a:pt x="14735" y="1430902"/>
                    <a:pt x="9634" y="1428789"/>
                    <a:pt x="5873" y="1425028"/>
                  </a:cubicBezTo>
                  <a:cubicBezTo>
                    <a:pt x="2113" y="1421268"/>
                    <a:pt x="0" y="1416167"/>
                    <a:pt x="0" y="1410849"/>
                  </a:cubicBezTo>
                  <a:lnTo>
                    <a:pt x="0" y="20053"/>
                  </a:lnTo>
                  <a:cubicBezTo>
                    <a:pt x="0" y="14735"/>
                    <a:pt x="2113" y="9634"/>
                    <a:pt x="5873" y="5873"/>
                  </a:cubicBezTo>
                  <a:cubicBezTo>
                    <a:pt x="9634" y="2113"/>
                    <a:pt x="14735" y="0"/>
                    <a:pt x="20053" y="0"/>
                  </a:cubicBezTo>
                  <a:close/>
                </a:path>
              </a:pathLst>
            </a:custGeom>
            <a:solidFill>
              <a:srgbClr val="000C74"/>
            </a:solidFill>
          </p:spPr>
          <p:txBody>
            <a:bodyPr/>
            <a:lstStyle/>
            <a:p>
              <a:endParaRPr lang="vi-VN"/>
            </a:p>
          </p:txBody>
        </p:sp>
        <p:sp>
          <p:nvSpPr>
            <p:cNvPr id="10" name="TextBox 10"/>
            <p:cNvSpPr txBox="1"/>
            <p:nvPr/>
          </p:nvSpPr>
          <p:spPr>
            <a:xfrm>
              <a:off x="0" y="-38100"/>
              <a:ext cx="3152141" cy="146900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9037" y="-76200"/>
            <a:ext cx="7624018" cy="141986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1.2. Relevant Stakeholders and their needs </a:t>
            </a:r>
          </a:p>
        </p:txBody>
      </p:sp>
      <p:sp>
        <p:nvSpPr>
          <p:cNvPr id="12" name="TextBox 12"/>
          <p:cNvSpPr txBox="1"/>
          <p:nvPr/>
        </p:nvSpPr>
        <p:spPr>
          <a:xfrm>
            <a:off x="769817" y="1441164"/>
            <a:ext cx="15451211" cy="10606556"/>
          </a:xfrm>
          <a:prstGeom prst="rect">
            <a:avLst/>
          </a:prstGeom>
        </p:spPr>
        <p:txBody>
          <a:bodyPr lIns="0" tIns="0" rIns="0" bIns="0" rtlCol="0" anchor="t">
            <a:spAutoFit/>
          </a:bodyPr>
          <a:lstStyle/>
          <a:p>
            <a:pPr algn="l">
              <a:lnSpc>
                <a:spcPts val="4463"/>
              </a:lnSpc>
            </a:pPr>
            <a:r>
              <a:rPr lang="en-US" sz="2066" b="1" i="1">
                <a:solidFill>
                  <a:srgbClr val="000000"/>
                </a:solidFill>
                <a:latin typeface="Canva Sans Bold Italics"/>
                <a:ea typeface="Canva Sans Bold Italics"/>
                <a:cs typeface="Canva Sans Bold Italics"/>
                <a:sym typeface="Canva Sans Bold Italics"/>
              </a:rPr>
              <a:t>University Administration (Ban Quản lý Đại học):</a:t>
            </a:r>
          </a:p>
          <a:p>
            <a:pPr marL="446150" lvl="1" indent="-223075" algn="l">
              <a:lnSpc>
                <a:spcPts val="4463"/>
              </a:lnSpc>
              <a:buFont typeface="Arial"/>
              <a:buChar char="•"/>
            </a:pPr>
            <a:r>
              <a:rPr lang="en-US" sz="2066">
                <a:solidFill>
                  <a:srgbClr val="000000"/>
                </a:solidFill>
                <a:latin typeface="Canva Sans"/>
                <a:ea typeface="Canva Sans"/>
                <a:cs typeface="Canva Sans"/>
                <a:sym typeface="Canva Sans"/>
              </a:rPr>
              <a:t>Vai trò:</a:t>
            </a:r>
          </a:p>
          <a:p>
            <a:pPr marL="892301" lvl="2" indent="-297434" algn="l">
              <a:lnSpc>
                <a:spcPts val="4463"/>
              </a:lnSpc>
              <a:buFont typeface="Arial"/>
              <a:buChar char="⚬"/>
            </a:pPr>
            <a:r>
              <a:rPr lang="en-US" sz="2066">
                <a:solidFill>
                  <a:srgbClr val="000000"/>
                </a:solidFill>
                <a:latin typeface="Canva Sans"/>
                <a:ea typeface="Canva Sans"/>
                <a:cs typeface="Canva Sans"/>
                <a:sym typeface="Canva Sans"/>
              </a:rPr>
              <a:t>Giám sát tổng thể, quản lý ngân sách và kế hoạch phát triển hệ thống in ấn.</a:t>
            </a:r>
          </a:p>
          <a:p>
            <a:pPr marL="892301" lvl="2" indent="-297434" algn="l">
              <a:lnSpc>
                <a:spcPts val="4463"/>
              </a:lnSpc>
              <a:buFont typeface="Arial"/>
              <a:buChar char="⚬"/>
            </a:pPr>
            <a:r>
              <a:rPr lang="en-US" sz="2066">
                <a:solidFill>
                  <a:srgbClr val="000000"/>
                </a:solidFill>
                <a:latin typeface="Canva Sans"/>
                <a:ea typeface="Canva Sans"/>
                <a:cs typeface="Canva Sans"/>
                <a:sym typeface="Canva Sans"/>
              </a:rPr>
              <a:t>Phối hợp với các bộ phận khác để tối ưu hóa việc vận hành.</a:t>
            </a:r>
          </a:p>
          <a:p>
            <a:pPr marL="446150" lvl="1" indent="-223075" algn="l">
              <a:lnSpc>
                <a:spcPts val="4463"/>
              </a:lnSpc>
              <a:buFont typeface="Arial"/>
              <a:buChar char="•"/>
            </a:pPr>
            <a:r>
              <a:rPr lang="en-US" sz="2066">
                <a:solidFill>
                  <a:srgbClr val="000000"/>
                </a:solidFill>
                <a:latin typeface="Canva Sans"/>
                <a:ea typeface="Canva Sans"/>
                <a:cs typeface="Canva Sans"/>
                <a:sym typeface="Canva Sans"/>
              </a:rPr>
              <a:t>Nhu cầu:</a:t>
            </a:r>
          </a:p>
          <a:p>
            <a:pPr marL="892301" lvl="2" indent="-297434" algn="l">
              <a:lnSpc>
                <a:spcPts val="4463"/>
              </a:lnSpc>
              <a:buFont typeface="Arial"/>
              <a:buChar char="⚬"/>
            </a:pPr>
            <a:r>
              <a:rPr lang="en-US" sz="2066">
                <a:solidFill>
                  <a:srgbClr val="000000"/>
                </a:solidFill>
                <a:latin typeface="Canva Sans"/>
                <a:ea typeface="Canva Sans"/>
                <a:cs typeface="Canva Sans"/>
                <a:sym typeface="Canva Sans"/>
              </a:rPr>
              <a:t>Báo cáo chi tiết, bao gồm hiệu quả sử dụng và các lỗi hệ thống phát sinh.</a:t>
            </a:r>
          </a:p>
          <a:p>
            <a:pPr marL="892301" lvl="2" indent="-297434" algn="l">
              <a:lnSpc>
                <a:spcPts val="4463"/>
              </a:lnSpc>
              <a:buFont typeface="Arial"/>
              <a:buChar char="⚬"/>
            </a:pPr>
            <a:r>
              <a:rPr lang="en-US" sz="2066">
                <a:solidFill>
                  <a:srgbClr val="000000"/>
                </a:solidFill>
                <a:latin typeface="Canva Sans"/>
                <a:ea typeface="Canva Sans"/>
                <a:cs typeface="Canva Sans"/>
                <a:sym typeface="Canva Sans"/>
              </a:rPr>
              <a:t>Đảm bảo tính ổn định (minimal downtime) và tích hợp với các hệ thống xác thực như SSO.</a:t>
            </a:r>
          </a:p>
          <a:p>
            <a:pPr algn="l">
              <a:lnSpc>
                <a:spcPts val="4463"/>
              </a:lnSpc>
            </a:pPr>
            <a:r>
              <a:rPr lang="en-US" sz="2066" b="1" i="1">
                <a:solidFill>
                  <a:srgbClr val="000000"/>
                </a:solidFill>
                <a:latin typeface="Canva Sans Bold Italics"/>
                <a:ea typeface="Canva Sans Bold Italics"/>
                <a:cs typeface="Canva Sans Bold Italics"/>
                <a:sym typeface="Canva Sans Bold Italics"/>
              </a:rPr>
              <a:t>More Relevant Stakeholders (Các bên liên quan khác):</a:t>
            </a:r>
          </a:p>
          <a:p>
            <a:pPr marL="446150" lvl="1" indent="-223075" algn="l">
              <a:lnSpc>
                <a:spcPts val="4463"/>
              </a:lnSpc>
              <a:buFont typeface="Arial"/>
              <a:buChar char="•"/>
            </a:pPr>
            <a:r>
              <a:rPr lang="en-US" sz="2066">
                <a:solidFill>
                  <a:srgbClr val="000000"/>
                </a:solidFill>
                <a:latin typeface="Canva Sans"/>
                <a:ea typeface="Canva Sans"/>
                <a:cs typeface="Canva Sans"/>
                <a:sym typeface="Canva Sans"/>
              </a:rPr>
              <a:t>Vai trò:</a:t>
            </a:r>
          </a:p>
          <a:p>
            <a:pPr marL="892301" lvl="2" indent="-297434" algn="l">
              <a:lnSpc>
                <a:spcPts val="4463"/>
              </a:lnSpc>
              <a:buFont typeface="Arial"/>
              <a:buChar char="⚬"/>
            </a:pPr>
            <a:r>
              <a:rPr lang="en-US" sz="2066">
                <a:solidFill>
                  <a:srgbClr val="000000"/>
                </a:solidFill>
                <a:latin typeface="Canva Sans"/>
                <a:ea typeface="Canva Sans"/>
                <a:cs typeface="Canva Sans"/>
                <a:sym typeface="Canva Sans"/>
              </a:rPr>
              <a:t>IT Support Staff: Xử lý lỗi kỹ thuật và cập nhật hệ thống khi cần.</a:t>
            </a:r>
          </a:p>
          <a:p>
            <a:pPr marL="892301" lvl="2" indent="-297434" algn="l">
              <a:lnSpc>
                <a:spcPts val="4463"/>
              </a:lnSpc>
              <a:buFont typeface="Arial"/>
              <a:buChar char="⚬"/>
            </a:pPr>
            <a:r>
              <a:rPr lang="en-US" sz="2066">
                <a:solidFill>
                  <a:srgbClr val="000000"/>
                </a:solidFill>
                <a:latin typeface="Canva Sans"/>
                <a:ea typeface="Canva Sans"/>
                <a:cs typeface="Canva Sans"/>
                <a:sym typeface="Canva Sans"/>
              </a:rPr>
              <a:t>Phòng tài chính: Quản lý ngân sách liên quan đến vận hành dịch vụ in ấn.</a:t>
            </a:r>
          </a:p>
          <a:p>
            <a:pPr marL="892301" lvl="2" indent="-297434" algn="l">
              <a:lnSpc>
                <a:spcPts val="4463"/>
              </a:lnSpc>
              <a:buFont typeface="Arial"/>
              <a:buChar char="⚬"/>
            </a:pPr>
            <a:r>
              <a:rPr lang="en-US" sz="2066">
                <a:solidFill>
                  <a:srgbClr val="000000"/>
                </a:solidFill>
                <a:latin typeface="Canva Sans"/>
                <a:ea typeface="Canva Sans"/>
                <a:cs typeface="Canva Sans"/>
                <a:sym typeface="Canva Sans"/>
              </a:rPr>
              <a:t>Đoàn thanh niên: Hỗ trợ quảng bá và thu thập ý kiến phản hồi từ sinh viên.</a:t>
            </a:r>
          </a:p>
          <a:p>
            <a:pPr marL="446150" lvl="1" indent="-223075" algn="l">
              <a:lnSpc>
                <a:spcPts val="4463"/>
              </a:lnSpc>
              <a:buFont typeface="Arial"/>
              <a:buChar char="•"/>
            </a:pPr>
            <a:r>
              <a:rPr lang="en-US" sz="2066">
                <a:solidFill>
                  <a:srgbClr val="000000"/>
                </a:solidFill>
                <a:latin typeface="Canva Sans"/>
                <a:ea typeface="Canva Sans"/>
                <a:cs typeface="Canva Sans"/>
                <a:sym typeface="Canva Sans"/>
              </a:rPr>
              <a:t>Nhu cầu:</a:t>
            </a:r>
          </a:p>
          <a:p>
            <a:pPr marL="892301" lvl="2" indent="-297434" algn="l">
              <a:lnSpc>
                <a:spcPts val="4463"/>
              </a:lnSpc>
              <a:buFont typeface="Arial"/>
              <a:buChar char="⚬"/>
            </a:pPr>
            <a:r>
              <a:rPr lang="en-US" sz="2066">
                <a:solidFill>
                  <a:srgbClr val="000000"/>
                </a:solidFill>
                <a:latin typeface="Canva Sans"/>
                <a:ea typeface="Canva Sans"/>
                <a:cs typeface="Canva Sans"/>
                <a:sym typeface="Canva Sans"/>
              </a:rPr>
              <a:t>Công cụ hỗ trợ phân tích và cải tiến hệ thống dựa trên phản hồi người dùng.</a:t>
            </a:r>
          </a:p>
          <a:p>
            <a:pPr marL="892301" lvl="2" indent="-297434" algn="l">
              <a:lnSpc>
                <a:spcPts val="4463"/>
              </a:lnSpc>
              <a:buFont typeface="Arial"/>
              <a:buChar char="⚬"/>
            </a:pPr>
            <a:r>
              <a:rPr lang="en-US" sz="2066">
                <a:solidFill>
                  <a:srgbClr val="000000"/>
                </a:solidFill>
                <a:latin typeface="Canva Sans"/>
                <a:ea typeface="Canva Sans"/>
                <a:cs typeface="Canva Sans"/>
                <a:sym typeface="Canva Sans"/>
              </a:rPr>
              <a:t>Đảm bảo cung cấp đầy đủ tài nguyên in ấn (mực, giấy) và duy trì chi phí hợp lý.</a:t>
            </a:r>
          </a:p>
          <a:p>
            <a:pPr algn="l">
              <a:lnSpc>
                <a:spcPts val="4463"/>
              </a:lnSpc>
            </a:pPr>
            <a:endParaRPr lang="en-US" sz="2066">
              <a:solidFill>
                <a:srgbClr val="000000"/>
              </a:solidFill>
              <a:latin typeface="Canva Sans"/>
              <a:ea typeface="Canva Sans"/>
              <a:cs typeface="Canva Sans"/>
              <a:sym typeface="Canva Sans"/>
            </a:endParaRPr>
          </a:p>
          <a:p>
            <a:pPr algn="l">
              <a:lnSpc>
                <a:spcPts val="4463"/>
              </a:lnSpc>
            </a:pPr>
            <a:endParaRPr lang="en-US" sz="2066">
              <a:solidFill>
                <a:srgbClr val="000000"/>
              </a:solidFill>
              <a:latin typeface="Canva Sans"/>
              <a:ea typeface="Canva Sans"/>
              <a:cs typeface="Canva Sans"/>
              <a:sym typeface="Canva Sans"/>
            </a:endParaRPr>
          </a:p>
          <a:p>
            <a:pPr algn="l">
              <a:lnSpc>
                <a:spcPts val="4463"/>
              </a:lnSpc>
            </a:pPr>
            <a:endParaRPr lang="en-US" sz="2066">
              <a:solidFill>
                <a:srgbClr val="000000"/>
              </a:solidFill>
              <a:latin typeface="Canva Sans"/>
              <a:ea typeface="Canva Sans"/>
              <a:cs typeface="Canva Sans"/>
              <a:sym typeface="Canva Sans"/>
            </a:endParaRPr>
          </a:p>
          <a:p>
            <a:pPr algn="l">
              <a:lnSpc>
                <a:spcPts val="4463"/>
              </a:lnSpc>
            </a:pPr>
            <a:endParaRPr lang="en-US" sz="2066">
              <a:solidFill>
                <a:srgbClr val="000000"/>
              </a:solidFill>
              <a:latin typeface="Canva Sans"/>
              <a:ea typeface="Canva Sans"/>
              <a:cs typeface="Canva Sans"/>
              <a:sym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4841</Words>
  <Application>Microsoft Office PowerPoint</Application>
  <PresentationFormat>Custom</PresentationFormat>
  <Paragraphs>411</Paragraphs>
  <Slides>72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Canva Sans</vt:lpstr>
      <vt:lpstr>Canva Sans Bold</vt:lpstr>
      <vt:lpstr>Poppins Bold</vt:lpstr>
      <vt:lpstr>Canva Sans Bold Italics</vt:lpstr>
      <vt:lpstr>Canva Sans Italics</vt:lpstr>
      <vt:lpstr>Poppins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CNPM</dc:title>
  <cp:lastModifiedBy>Nguyễn Quốc Thắng</cp:lastModifiedBy>
  <cp:revision>2</cp:revision>
  <dcterms:created xsi:type="dcterms:W3CDTF">2006-08-16T00:00:00Z</dcterms:created>
  <dcterms:modified xsi:type="dcterms:W3CDTF">2024-12-02T04:31:02Z</dcterms:modified>
  <dc:identifier>DAGXu73iBwY</dc:identifier>
</cp:coreProperties>
</file>